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32918400" cx="43891200"/>
  <p:notesSz cx="6858000" cy="9144000"/>
  <p:embeddedFontLst>
    <p:embeddedFont>
      <p:font typeface="Merriweather Sans"/>
      <p:regular r:id="rId16"/>
      <p:bold r:id="rId17"/>
      <p:italic r:id="rId18"/>
      <p:boldItalic r:id="rId19"/>
    </p:embeddedFont>
    <p:embeddedFont>
      <p:font typeface="Amaranth"/>
      <p:regular r:id="rId20"/>
      <p:bold r:id="rId21"/>
      <p:italic r:id="rId22"/>
      <p:boldItalic r:id="rId23"/>
    </p:embeddedFont>
    <p:embeddedFont>
      <p:font typeface="Titillium Web"/>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A4A3A4"/>
          </p15:clr>
        </p15:guide>
        <p15:guide id="2" pos="13824">
          <p15:clr>
            <a:srgbClr val="A4A3A4"/>
          </p15:clr>
        </p15:guide>
      </p15:sldGuideLst>
    </p:ext>
    <p:ext uri="http://customooxmlschemas.google.com/">
      <go:slidesCustomData xmlns:go="http://customooxmlschemas.google.com/" r:id="rId28" roundtripDataSignature="AMtx7mi0BsljWFv0GeKMCRxkVBbk8loA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93DD78-CE40-43C0-9123-305E31393D77}">
  <a:tblStyle styleId="{CA93DD78-CE40-43C0-9123-305E31393D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maranth-regular.fntdata"/><Relationship Id="rId22" Type="http://schemas.openxmlformats.org/officeDocument/2006/relationships/font" Target="fonts/Amaranth-italic.fntdata"/><Relationship Id="rId21" Type="http://schemas.openxmlformats.org/officeDocument/2006/relationships/font" Target="fonts/Amaranth-bold.fntdata"/><Relationship Id="rId24" Type="http://schemas.openxmlformats.org/officeDocument/2006/relationships/font" Target="fonts/TitilliumWeb-regular.fntdata"/><Relationship Id="rId23" Type="http://schemas.openxmlformats.org/officeDocument/2006/relationships/font" Target="fonts/Amaranth-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TitilliumWeb-italic.fntdata"/><Relationship Id="rId25" Type="http://schemas.openxmlformats.org/officeDocument/2006/relationships/font" Target="fonts/TitilliumWeb-bold.fntdata"/><Relationship Id="rId28" Type="http://customschemas.google.com/relationships/presentationmetadata" Target="metadata"/><Relationship Id="rId27" Type="http://schemas.openxmlformats.org/officeDocument/2006/relationships/font" Target="fonts/TitilliumWeb-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erriweatherSans-bold.fntdata"/><Relationship Id="rId16" Type="http://schemas.openxmlformats.org/officeDocument/2006/relationships/font" Target="fonts/MerriweatherSans-regular.fntdata"/><Relationship Id="rId19" Type="http://schemas.openxmlformats.org/officeDocument/2006/relationships/font" Target="fonts/MerriweatherSans-boldItalic.fntdata"/><Relationship Id="rId18" Type="http://schemas.openxmlformats.org/officeDocument/2006/relationships/font" Target="fonts/Merriweather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93" name="Google Shape;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4" name="Google Shape;9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299f3c8b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299f3c8b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latin typeface="Titillium Web"/>
                <a:ea typeface="Titillium Web"/>
                <a:cs typeface="Titillium Web"/>
                <a:sym typeface="Titillium Web"/>
              </a:rPr>
              <a:t>Aroshi - </a:t>
            </a:r>
            <a:r>
              <a:rPr lang="en-US">
                <a:latin typeface="Titillium Web"/>
                <a:ea typeface="Titillium Web"/>
                <a:cs typeface="Titillium Web"/>
                <a:sym typeface="Titillium Web"/>
              </a:rPr>
              <a:t>In this experiment, we used sodium bicarbonate and disks of spinach leaves to test whether the rate at which photosynthesis occurs could be sped up through the addition of more carbon dioxide (found in the sodium bicarbonate).  Previous research and runs of this experiment have shown that adding disks of leaves to a solution of water and sodium bicarbonate does indeed allow the leaf to photosynthesize.    For our tests, we created a vacuum using a syringe to make the leaf disks sink before putting them into a glass of a bicarbonate solution exposed to sunlight to see how long it would take the leaves to photosynthesize, creating oxygen and causing them to float.  To test our hypothesis that an increased substrate concentration would also increase the rate of photosynthesis, we ran this experiment with multiple trials of different bicarbonate concentrations, ranging from zero to four grams.  Our results supported our hypothesis, suggesting that a photosynthesizing plant in an environment with higher carbon dioxide levels would photosynthesize quicker.</a:t>
            </a:r>
            <a:endParaRPr>
              <a:latin typeface="Titillium Web"/>
              <a:ea typeface="Titillium Web"/>
              <a:cs typeface="Titillium Web"/>
              <a:sym typeface="Titillium Web"/>
            </a:endParaRPr>
          </a:p>
          <a:p>
            <a:pPr indent="0" lvl="0" marL="0" rtl="0" algn="l">
              <a:spcBef>
                <a:spcPts val="360"/>
              </a:spcBef>
              <a:spcAft>
                <a:spcPts val="0"/>
              </a:spcAft>
              <a:buNone/>
            </a:pPr>
            <a:r>
              <a:t/>
            </a:r>
            <a:endParaRPr>
              <a:solidFill>
                <a:srgbClr val="028260"/>
              </a:solidFill>
            </a:endParaRPr>
          </a:p>
        </p:txBody>
      </p:sp>
      <p:sp>
        <p:nvSpPr>
          <p:cNvPr id="138" name="Google Shape;138;ga299f3c8b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299f3c8b7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299f3c8b7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latin typeface="Titillium Web"/>
                <a:ea typeface="Titillium Web"/>
                <a:cs typeface="Titillium Web"/>
                <a:sym typeface="Titillium Web"/>
              </a:rPr>
              <a:t>William - Photosynthesis is one of the major processes for plants and it converts water, carbon dioxide, and light into glucose and oxygen. This occurs inside the chloroplasts within plant cells. In order to simulate photosynthesis in a controlled environment, we need living plant cells (our spinach leaf disks), carbon dioxide (found in sodium bicarbonate), water, and a light source. Once we are able to simulate photosynthesis, we are able to zero in on specific variables to see how they affect photosynthesis. For this lab, we focused on how varying levels of substrate concentration affects the rate at which spinach leaves can photosynthesize.</a:t>
            </a:r>
            <a:endParaRPr>
              <a:latin typeface="Titillium Web"/>
              <a:ea typeface="Titillium Web"/>
              <a:cs typeface="Titillium Web"/>
              <a:sym typeface="Titillium Web"/>
            </a:endParaRPr>
          </a:p>
          <a:p>
            <a:pPr indent="0" lvl="0" marL="0" rtl="0" algn="l">
              <a:spcBef>
                <a:spcPts val="360"/>
              </a:spcBef>
              <a:spcAft>
                <a:spcPts val="0"/>
              </a:spcAft>
              <a:buNone/>
            </a:pPr>
            <a:r>
              <a:t/>
            </a:r>
            <a:endParaRPr>
              <a:latin typeface="Titillium Web"/>
              <a:ea typeface="Titillium Web"/>
              <a:cs typeface="Titillium Web"/>
              <a:sym typeface="Titillium Web"/>
            </a:endParaRPr>
          </a:p>
          <a:p>
            <a:pPr indent="0" lvl="0" marL="0" rtl="0" algn="l">
              <a:spcBef>
                <a:spcPts val="360"/>
              </a:spcBef>
              <a:spcAft>
                <a:spcPts val="0"/>
              </a:spcAft>
              <a:buClr>
                <a:schemeClr val="dk1"/>
              </a:buClr>
              <a:buSzPts val="1100"/>
              <a:buFont typeface="Arial"/>
              <a:buNone/>
            </a:pPr>
            <a:r>
              <a:t/>
            </a:r>
            <a:endParaRPr>
              <a:latin typeface="Titillium Web"/>
              <a:ea typeface="Titillium Web"/>
              <a:cs typeface="Titillium Web"/>
              <a:sym typeface="Titillium Web"/>
            </a:endParaRPr>
          </a:p>
          <a:p>
            <a:pPr indent="0" lvl="0" marL="0" rtl="0" algn="l">
              <a:spcBef>
                <a:spcPts val="360"/>
              </a:spcBef>
              <a:spcAft>
                <a:spcPts val="0"/>
              </a:spcAft>
              <a:buNone/>
            </a:pPr>
            <a:r>
              <a:t/>
            </a:r>
            <a:endParaRPr>
              <a:latin typeface="Titillium Web"/>
              <a:ea typeface="Titillium Web"/>
              <a:cs typeface="Titillium Web"/>
              <a:sym typeface="Titillium Web"/>
            </a:endParaRPr>
          </a:p>
        </p:txBody>
      </p:sp>
      <p:sp>
        <p:nvSpPr>
          <p:cNvPr id="146" name="Google Shape;146;ga299f3c8b7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299f3c8b7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299f3c8b7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latin typeface="Titillium Web"/>
                <a:ea typeface="Titillium Web"/>
                <a:cs typeface="Titillium Web"/>
                <a:sym typeface="Titillium Web"/>
              </a:rPr>
              <a:t>Anoushka - Our Hypothesis If the amount of substrate changes, then the rate of Photosynthesis will change. We expect that the more substrate added, the fast the rate of photosynthesis will be since there is more substrate available to the chloroplasts, allowing them to be more efficient. However, we also foresee that at a certain level of substrate concentration, the rate of photosynthesis will stop changing as there is a limited amount of chloroplasts in the leaves.</a:t>
            </a:r>
            <a:endParaRPr>
              <a:latin typeface="Titillium Web"/>
              <a:ea typeface="Titillium Web"/>
              <a:cs typeface="Titillium Web"/>
              <a:sym typeface="Titillium Web"/>
            </a:endParaRPr>
          </a:p>
        </p:txBody>
      </p:sp>
      <p:sp>
        <p:nvSpPr>
          <p:cNvPr id="153" name="Google Shape;153;ga299f3c8b7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299f3c8b7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299f3c8b7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latin typeface="Titillium Web"/>
                <a:ea typeface="Titillium Web"/>
                <a:cs typeface="Titillium Web"/>
                <a:sym typeface="Titillium Web"/>
              </a:rPr>
              <a:t>Ryan - Our independent variable is varying levels of substrate concentration. We added 0g, 1g, 2g, 3g, and 4g of sodium bicarbonate to 5 glasses each filled with 175g of water. Our dependent variable is the number of leaves that have floated to the top after a specific amount of time. We repeated this experiment 5 times giving us 50 leaves for each of the 5 substrates. We started by creating each bicarbonate solution in the clear cups and adding a drop of liquid dish soap to help the bicarbonate solution enter the leaves more easily. Then, we cut out 10 disks of spinach leaves (avoiding veins or dead regions) and placed them in an empty syringe. We then took some of the liquid and created a vacuum in the syringe to get the oxygen out of the leaves. Finally, we dumped leaves and solution back into clear glass, mark down how many leaves have floated after each minute. </a:t>
            </a:r>
            <a:endParaRPr>
              <a:latin typeface="Titillium Web"/>
              <a:ea typeface="Titillium Web"/>
              <a:cs typeface="Titillium Web"/>
              <a:sym typeface="Titillium Web"/>
            </a:endParaRPr>
          </a:p>
          <a:p>
            <a:pPr indent="0" lvl="0" marL="0" rtl="0" algn="l">
              <a:spcBef>
                <a:spcPts val="360"/>
              </a:spcBef>
              <a:spcAft>
                <a:spcPts val="0"/>
              </a:spcAft>
              <a:buNone/>
            </a:pPr>
            <a:r>
              <a:t/>
            </a:r>
            <a:endParaRPr>
              <a:latin typeface="Titillium Web"/>
              <a:ea typeface="Titillium Web"/>
              <a:cs typeface="Titillium Web"/>
              <a:sym typeface="Titillium Web"/>
            </a:endParaRPr>
          </a:p>
        </p:txBody>
      </p:sp>
      <p:sp>
        <p:nvSpPr>
          <p:cNvPr id="161" name="Google Shape;161;ga299f3c8b7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299f3c8b7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299f3c8b7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latin typeface="Titillium Web"/>
                <a:ea typeface="Titillium Web"/>
                <a:cs typeface="Titillium Web"/>
                <a:sym typeface="Titillium Web"/>
              </a:rPr>
              <a:t>Muskaan - Throughout the experiment, we collected 250 data points (5 trials of 10 disks per substrate). We then took the average number of leaves floating at each minute for all the trials for each substrate as shown in the table. As we can see in the graph, 0 g of substrate didn’t allow for Photosynthesis since there was no carbon dioxide present. As we increased our substrate amount, the rate of reaction became faster which is shown in the steeper slopes on the 3g and 4g substrate lines. However, 3g and 4g substrate amounts yielded similar results. This is probably because there are less active sites available compared to the amount of substrates.</a:t>
            </a:r>
            <a:endParaRPr>
              <a:latin typeface="Titillium Web"/>
              <a:ea typeface="Titillium Web"/>
              <a:cs typeface="Titillium Web"/>
              <a:sym typeface="Titillium Web"/>
            </a:endParaRPr>
          </a:p>
          <a:p>
            <a:pPr indent="0" lvl="0" marL="0" rtl="0" algn="l">
              <a:spcBef>
                <a:spcPts val="360"/>
              </a:spcBef>
              <a:spcAft>
                <a:spcPts val="0"/>
              </a:spcAft>
              <a:buNone/>
            </a:pPr>
            <a:r>
              <a:t/>
            </a:r>
            <a:endParaRPr>
              <a:latin typeface="Titillium Web"/>
              <a:ea typeface="Titillium Web"/>
              <a:cs typeface="Titillium Web"/>
              <a:sym typeface="Titillium Web"/>
            </a:endParaRPr>
          </a:p>
          <a:p>
            <a:pPr indent="0" lvl="0" marL="0" rtl="0" algn="l">
              <a:spcBef>
                <a:spcPts val="360"/>
              </a:spcBef>
              <a:spcAft>
                <a:spcPts val="0"/>
              </a:spcAft>
              <a:buNone/>
            </a:pPr>
            <a:r>
              <a:t/>
            </a:r>
            <a:endParaRPr>
              <a:latin typeface="Titillium Web"/>
              <a:ea typeface="Titillium Web"/>
              <a:cs typeface="Titillium Web"/>
              <a:sym typeface="Titillium Web"/>
            </a:endParaRPr>
          </a:p>
        </p:txBody>
      </p:sp>
      <p:sp>
        <p:nvSpPr>
          <p:cNvPr id="168" name="Google Shape;168;ga299f3c8b7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299f3c8b7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299f3c8b7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latin typeface="Titillium Web"/>
                <a:ea typeface="Titillium Web"/>
                <a:cs typeface="Titillium Web"/>
                <a:sym typeface="Titillium Web"/>
              </a:rPr>
              <a:t>Aroshi - Our results do support our original hypothesis, as the rate of photosynthesis grew significantly quicker with the addition of more sodium bicarbonate, our substrate.  In our hypothesis, we also predicted that the rate of photosynthesis would max out at a certain point due to the finite amount of active sites in the leaves.  This is supported by the data from our trials with 3 grams and 4 grams of substrate, which had very similar results.  We could further reinforce this in future experiments by testing for the rate of photosynthesis with higher amounts of substrate (5 g, 6 g, etc.).     </a:t>
            </a:r>
            <a:endParaRPr>
              <a:latin typeface="Titillium Web"/>
              <a:ea typeface="Titillium Web"/>
              <a:cs typeface="Titillium Web"/>
              <a:sym typeface="Titillium Web"/>
            </a:endParaRPr>
          </a:p>
          <a:p>
            <a:pPr indent="0" lvl="0" marL="0" rtl="0" algn="l">
              <a:spcBef>
                <a:spcPts val="360"/>
              </a:spcBef>
              <a:spcAft>
                <a:spcPts val="0"/>
              </a:spcAft>
              <a:buNone/>
            </a:pPr>
            <a:r>
              <a:t/>
            </a:r>
            <a:endParaRPr>
              <a:latin typeface="Titillium Web"/>
              <a:ea typeface="Titillium Web"/>
              <a:cs typeface="Titillium Web"/>
              <a:sym typeface="Titillium Web"/>
            </a:endParaRPr>
          </a:p>
          <a:p>
            <a:pPr indent="0" lvl="0" marL="0" rtl="0" algn="l">
              <a:spcBef>
                <a:spcPts val="360"/>
              </a:spcBef>
              <a:spcAft>
                <a:spcPts val="0"/>
              </a:spcAft>
              <a:buNone/>
            </a:pPr>
            <a:r>
              <a:rPr lang="en-US">
                <a:latin typeface="Titillium Web"/>
                <a:ea typeface="Titillium Web"/>
                <a:cs typeface="Titillium Web"/>
                <a:sym typeface="Titillium Web"/>
              </a:rPr>
              <a:t>William - Due to COVID-19 restrictions, we were unable to meet up as much as we might have liked.  However, we were still able to work together through zoom and communicate through text.  It also took us more attempts than we initially anticipated to complete the experiment.  If we had coordinated our efforts to finish the experiment earlier, we would have had more time to finish the poster and video.</a:t>
            </a:r>
            <a:endParaRPr>
              <a:latin typeface="Titillium Web"/>
              <a:ea typeface="Titillium Web"/>
              <a:cs typeface="Titillium Web"/>
              <a:sym typeface="Titillium Web"/>
            </a:endParaRPr>
          </a:p>
          <a:p>
            <a:pPr indent="0" lvl="0" marL="0" rtl="0" algn="l">
              <a:spcBef>
                <a:spcPts val="360"/>
              </a:spcBef>
              <a:spcAft>
                <a:spcPts val="0"/>
              </a:spcAft>
              <a:buNone/>
            </a:pPr>
            <a:r>
              <a:t/>
            </a:r>
            <a:endParaRPr>
              <a:latin typeface="Titillium Web"/>
              <a:ea typeface="Titillium Web"/>
              <a:cs typeface="Titillium Web"/>
              <a:sym typeface="Titillium Web"/>
            </a:endParaRPr>
          </a:p>
          <a:p>
            <a:pPr indent="0" lvl="0" marL="0" rtl="0" algn="l">
              <a:spcBef>
                <a:spcPts val="360"/>
              </a:spcBef>
              <a:spcAft>
                <a:spcPts val="0"/>
              </a:spcAft>
              <a:buNone/>
            </a:pPr>
            <a:r>
              <a:t/>
            </a:r>
            <a:endParaRPr>
              <a:latin typeface="Titillium Web"/>
              <a:ea typeface="Titillium Web"/>
              <a:cs typeface="Titillium Web"/>
              <a:sym typeface="Titillium Web"/>
            </a:endParaRPr>
          </a:p>
        </p:txBody>
      </p:sp>
      <p:sp>
        <p:nvSpPr>
          <p:cNvPr id="177" name="Google Shape;177;ga299f3c8b7_0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299f3c8b7_0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299f3c8b7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latin typeface="Titillium Web"/>
              <a:ea typeface="Titillium Web"/>
              <a:cs typeface="Titillium Web"/>
              <a:sym typeface="Titillium Web"/>
            </a:endParaRPr>
          </a:p>
        </p:txBody>
      </p:sp>
      <p:sp>
        <p:nvSpPr>
          <p:cNvPr id="185" name="Google Shape;185;ga299f3c8b7_0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299f3c8b7_0_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90" name="Google Shape;190;ga299f3c8b7_0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1" name="Google Shape;191;ga299f3c8b7_0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hart" type="txAndChart">
  <p:cSld name="TEXT_AND_CHART">
    <p:spTree>
      <p:nvGrpSpPr>
        <p:cNvPr id="15" name="Shape 15"/>
        <p:cNvGrpSpPr/>
        <p:nvPr/>
      </p:nvGrpSpPr>
      <p:grpSpPr>
        <a:xfrm>
          <a:off x="0" y="0"/>
          <a:ext cx="0" cy="0"/>
          <a:chOff x="0" y="0"/>
          <a:chExt cx="0" cy="0"/>
        </a:xfrm>
      </p:grpSpPr>
      <p:sp>
        <p:nvSpPr>
          <p:cNvPr id="16" name="Google Shape;16;p3"/>
          <p:cNvSpPr txBox="1"/>
          <p:nvPr>
            <p:ph type="title"/>
          </p:nvPr>
        </p:nvSpPr>
        <p:spPr>
          <a:xfrm>
            <a:off x="2193925" y="1317625"/>
            <a:ext cx="39503351" cy="5486400"/>
          </a:xfrm>
          <a:prstGeom prst="rect">
            <a:avLst/>
          </a:prstGeom>
          <a:noFill/>
          <a:ln>
            <a:noFill/>
          </a:ln>
        </p:spPr>
        <p:txBody>
          <a:bodyPr anchorCtr="0" anchor="ctr" bIns="235100" lIns="470200" spcFirstLastPara="1" rIns="470200" wrap="square" tIns="235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3"/>
          <p:cNvSpPr txBox="1"/>
          <p:nvPr>
            <p:ph idx="1" type="body"/>
          </p:nvPr>
        </p:nvSpPr>
        <p:spPr>
          <a:xfrm>
            <a:off x="2193925" y="7680325"/>
            <a:ext cx="19675475" cy="21726525"/>
          </a:xfrm>
          <a:prstGeom prst="rect">
            <a:avLst/>
          </a:prstGeom>
          <a:noFill/>
          <a:ln>
            <a:noFill/>
          </a:ln>
        </p:spPr>
        <p:txBody>
          <a:bodyPr anchorCtr="0" anchor="t" bIns="235100" lIns="470200" spcFirstLastPara="1" rIns="470200" wrap="square" tIns="2351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3"/>
          <p:cNvSpPr/>
          <p:nvPr>
            <p:ph idx="2" type="chart"/>
          </p:nvPr>
        </p:nvSpPr>
        <p:spPr>
          <a:xfrm>
            <a:off x="22021800" y="7680325"/>
            <a:ext cx="19675475" cy="21726525"/>
          </a:xfrm>
          <a:prstGeom prst="rect">
            <a:avLst/>
          </a:prstGeom>
          <a:noFill/>
          <a:ln>
            <a:noFill/>
          </a:ln>
        </p:spPr>
        <p:txBody>
          <a:bodyPr anchorCtr="0" anchor="t" bIns="235100" lIns="470200" spcFirstLastPara="1" rIns="470200" wrap="square" tIns="235100">
            <a:noAutofit/>
          </a:bodyPr>
          <a:lstStyle>
            <a:lvl1pPr lvl="0" marR="0" rtl="0" algn="l">
              <a:spcBef>
                <a:spcPts val="3300"/>
              </a:spcBef>
              <a:spcAft>
                <a:spcPts val="0"/>
              </a:spcAft>
              <a:buClr>
                <a:schemeClr val="dk1"/>
              </a:buClr>
              <a:buSzPts val="16500"/>
              <a:buFont typeface="Arial"/>
              <a:buChar char="•"/>
              <a:defRPr b="0" i="0" sz="16500" u="none" cap="none" strike="noStrike">
                <a:solidFill>
                  <a:schemeClr val="dk1"/>
                </a:solidFill>
                <a:latin typeface="Arial"/>
                <a:ea typeface="Arial"/>
                <a:cs typeface="Arial"/>
                <a:sym typeface="Arial"/>
              </a:defRPr>
            </a:lvl1pPr>
            <a:lvl2pPr lvl="1" marR="0" rtl="0" algn="l">
              <a:spcBef>
                <a:spcPts val="2880"/>
              </a:spcBef>
              <a:spcAft>
                <a:spcPts val="0"/>
              </a:spcAft>
              <a:buClr>
                <a:schemeClr val="dk1"/>
              </a:buClr>
              <a:buSzPts val="14400"/>
              <a:buFont typeface="Arial"/>
              <a:buChar char="–"/>
              <a:defRPr b="0" i="0" sz="14400" u="none" cap="none" strike="noStrike">
                <a:solidFill>
                  <a:schemeClr val="dk1"/>
                </a:solidFill>
                <a:latin typeface="Arial"/>
                <a:ea typeface="Arial"/>
                <a:cs typeface="Arial"/>
                <a:sym typeface="Arial"/>
              </a:defRPr>
            </a:lvl2pPr>
            <a:lvl3pPr lvl="2" marR="0" rtl="0" algn="l">
              <a:spcBef>
                <a:spcPts val="2480"/>
              </a:spcBef>
              <a:spcAft>
                <a:spcPts val="0"/>
              </a:spcAft>
              <a:buClr>
                <a:schemeClr val="dk1"/>
              </a:buClr>
              <a:buSzPts val="12400"/>
              <a:buFont typeface="Arial"/>
              <a:buChar char="•"/>
              <a:defRPr b="0" i="0" sz="12400" u="none" cap="none" strike="noStrike">
                <a:solidFill>
                  <a:schemeClr val="dk1"/>
                </a:solidFill>
                <a:latin typeface="Arial"/>
                <a:ea typeface="Arial"/>
                <a:cs typeface="Arial"/>
                <a:sym typeface="Arial"/>
              </a:defRPr>
            </a:lvl3pPr>
            <a:lvl4pPr lvl="3"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4pPr>
            <a:lvl5pPr lvl="4"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5pPr>
            <a:lvl6pPr lvl="5"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6pPr>
            <a:lvl7pPr lvl="6"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7pPr>
            <a:lvl8pPr lvl="7"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8pPr>
            <a:lvl9pPr lvl="8"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9pPr>
          </a:lstStyle>
          <a:p/>
        </p:txBody>
      </p:sp>
      <p:sp>
        <p:nvSpPr>
          <p:cNvPr id="19" name="Google Shape;19;p3"/>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12"/>
          <p:cNvSpPr txBox="1"/>
          <p:nvPr>
            <p:ph type="title"/>
          </p:nvPr>
        </p:nvSpPr>
        <p:spPr>
          <a:xfrm>
            <a:off x="8602663" y="23042563"/>
            <a:ext cx="26335038" cy="2720975"/>
          </a:xfrm>
          <a:prstGeom prst="rect">
            <a:avLst/>
          </a:prstGeom>
          <a:noFill/>
          <a:ln>
            <a:noFill/>
          </a:ln>
        </p:spPr>
        <p:txBody>
          <a:bodyPr anchorCtr="0" anchor="b" bIns="235100" lIns="470200" spcFirstLastPara="1" rIns="470200" wrap="square" tIns="2351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2"/>
          <p:cNvSpPr/>
          <p:nvPr>
            <p:ph idx="2" type="pic"/>
          </p:nvPr>
        </p:nvSpPr>
        <p:spPr>
          <a:xfrm>
            <a:off x="8602663" y="2941638"/>
            <a:ext cx="26335038" cy="19750088"/>
          </a:xfrm>
          <a:prstGeom prst="rect">
            <a:avLst/>
          </a:prstGeom>
          <a:noFill/>
          <a:ln>
            <a:noFill/>
          </a:ln>
        </p:spPr>
        <p:txBody>
          <a:bodyPr anchorCtr="0" anchor="t" bIns="235100" lIns="470200" spcFirstLastPara="1" rIns="470200" wrap="square" tIns="2351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5" name="Google Shape;75;p12"/>
          <p:cNvSpPr txBox="1"/>
          <p:nvPr>
            <p:ph idx="1" type="body"/>
          </p:nvPr>
        </p:nvSpPr>
        <p:spPr>
          <a:xfrm>
            <a:off x="8602663" y="25763538"/>
            <a:ext cx="26335038" cy="3862387"/>
          </a:xfrm>
          <a:prstGeom prst="rect">
            <a:avLst/>
          </a:prstGeom>
          <a:noFill/>
          <a:ln>
            <a:noFill/>
          </a:ln>
        </p:spPr>
        <p:txBody>
          <a:bodyPr anchorCtr="0" anchor="t" bIns="235100" lIns="470200" spcFirstLastPara="1" rIns="470200" wrap="square" tIns="2351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6" name="Google Shape;76;p12"/>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3"/>
          <p:cNvSpPr txBox="1"/>
          <p:nvPr>
            <p:ph type="title"/>
          </p:nvPr>
        </p:nvSpPr>
        <p:spPr>
          <a:xfrm>
            <a:off x="2193925" y="1317625"/>
            <a:ext cx="39503351" cy="5486400"/>
          </a:xfrm>
          <a:prstGeom prst="rect">
            <a:avLst/>
          </a:prstGeom>
          <a:noFill/>
          <a:ln>
            <a:noFill/>
          </a:ln>
        </p:spPr>
        <p:txBody>
          <a:bodyPr anchorCtr="0" anchor="ctr" bIns="235100" lIns="470200" spcFirstLastPara="1" rIns="470200" wrap="square" tIns="235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 name="Google Shape;81;p13"/>
          <p:cNvSpPr txBox="1"/>
          <p:nvPr>
            <p:ph idx="1" type="body"/>
          </p:nvPr>
        </p:nvSpPr>
        <p:spPr>
          <a:xfrm rot="5400000">
            <a:off x="11082337" y="-1208088"/>
            <a:ext cx="21726525" cy="39503351"/>
          </a:xfrm>
          <a:prstGeom prst="rect">
            <a:avLst/>
          </a:prstGeom>
          <a:noFill/>
          <a:ln>
            <a:noFill/>
          </a:ln>
        </p:spPr>
        <p:txBody>
          <a:bodyPr anchorCtr="0" anchor="t" bIns="235100" lIns="470200" spcFirstLastPara="1" rIns="470200" wrap="square" tIns="2351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3"/>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4"/>
          <p:cNvSpPr txBox="1"/>
          <p:nvPr>
            <p:ph type="title"/>
          </p:nvPr>
        </p:nvSpPr>
        <p:spPr>
          <a:xfrm rot="5400000">
            <a:off x="22714744" y="10424319"/>
            <a:ext cx="28089226" cy="9875837"/>
          </a:xfrm>
          <a:prstGeom prst="rect">
            <a:avLst/>
          </a:prstGeom>
          <a:noFill/>
          <a:ln>
            <a:noFill/>
          </a:ln>
        </p:spPr>
        <p:txBody>
          <a:bodyPr anchorCtr="0" anchor="ctr" bIns="235100" lIns="470200" spcFirstLastPara="1" rIns="470200" wrap="square" tIns="235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 name="Google Shape;87;p14"/>
          <p:cNvSpPr txBox="1"/>
          <p:nvPr>
            <p:ph idx="1" type="body"/>
          </p:nvPr>
        </p:nvSpPr>
        <p:spPr>
          <a:xfrm rot="5400000">
            <a:off x="2886869" y="624682"/>
            <a:ext cx="28089226" cy="29475111"/>
          </a:xfrm>
          <a:prstGeom prst="rect">
            <a:avLst/>
          </a:prstGeom>
          <a:noFill/>
          <a:ln>
            <a:noFill/>
          </a:ln>
        </p:spPr>
        <p:txBody>
          <a:bodyPr anchorCtr="0" anchor="t" bIns="235100" lIns="470200" spcFirstLastPara="1" rIns="470200" wrap="square" tIns="2351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14"/>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4"/>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4"/>
          <p:cNvSpPr txBox="1"/>
          <p:nvPr>
            <p:ph type="ctrTitle"/>
          </p:nvPr>
        </p:nvSpPr>
        <p:spPr>
          <a:xfrm>
            <a:off x="3292475" y="10226675"/>
            <a:ext cx="37306249" cy="7054850"/>
          </a:xfrm>
          <a:prstGeom prst="rect">
            <a:avLst/>
          </a:prstGeom>
          <a:noFill/>
          <a:ln>
            <a:noFill/>
          </a:ln>
        </p:spPr>
        <p:txBody>
          <a:bodyPr anchorCtr="0" anchor="ctr" bIns="235100" lIns="470200" spcFirstLastPara="1" rIns="470200" wrap="square" tIns="235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 name="Google Shape;24;p4"/>
          <p:cNvSpPr txBox="1"/>
          <p:nvPr>
            <p:ph idx="1" type="subTitle"/>
          </p:nvPr>
        </p:nvSpPr>
        <p:spPr>
          <a:xfrm>
            <a:off x="6583363" y="18653125"/>
            <a:ext cx="30724474" cy="8413750"/>
          </a:xfrm>
          <a:prstGeom prst="rect">
            <a:avLst/>
          </a:prstGeom>
          <a:noFill/>
          <a:ln>
            <a:noFill/>
          </a:ln>
        </p:spPr>
        <p:txBody>
          <a:bodyPr anchorCtr="0" anchor="t" bIns="235100" lIns="470200" spcFirstLastPara="1" rIns="470200" wrap="square" tIns="235100">
            <a:noAutofit/>
          </a:bodyPr>
          <a:lstStyle>
            <a:lvl1pPr lvl="0" algn="ctr">
              <a:spcBef>
                <a:spcPts val="3300"/>
              </a:spcBef>
              <a:spcAft>
                <a:spcPts val="0"/>
              </a:spcAft>
              <a:buClr>
                <a:schemeClr val="dk1"/>
              </a:buClr>
              <a:buSzPts val="16500"/>
              <a:buFont typeface="Arial"/>
              <a:buNone/>
              <a:defRPr/>
            </a:lvl1pPr>
            <a:lvl2pPr lvl="1" algn="ctr">
              <a:spcBef>
                <a:spcPts val="2880"/>
              </a:spcBef>
              <a:spcAft>
                <a:spcPts val="0"/>
              </a:spcAft>
              <a:buClr>
                <a:schemeClr val="dk1"/>
              </a:buClr>
              <a:buSzPts val="14400"/>
              <a:buFont typeface="Arial"/>
              <a:buNone/>
              <a:defRPr/>
            </a:lvl2pPr>
            <a:lvl3pPr lvl="2" algn="ctr">
              <a:spcBef>
                <a:spcPts val="2480"/>
              </a:spcBef>
              <a:spcAft>
                <a:spcPts val="0"/>
              </a:spcAft>
              <a:buClr>
                <a:schemeClr val="dk1"/>
              </a:buClr>
              <a:buSzPts val="12400"/>
              <a:buFont typeface="Arial"/>
              <a:buNone/>
              <a:defRPr/>
            </a:lvl3pPr>
            <a:lvl4pPr lvl="3" algn="ctr">
              <a:spcBef>
                <a:spcPts val="2060"/>
              </a:spcBef>
              <a:spcAft>
                <a:spcPts val="0"/>
              </a:spcAft>
              <a:buClr>
                <a:schemeClr val="dk1"/>
              </a:buClr>
              <a:buSzPts val="10300"/>
              <a:buFont typeface="Arial"/>
              <a:buNone/>
              <a:defRPr/>
            </a:lvl4pPr>
            <a:lvl5pPr lvl="4" algn="ctr">
              <a:spcBef>
                <a:spcPts val="2060"/>
              </a:spcBef>
              <a:spcAft>
                <a:spcPts val="0"/>
              </a:spcAft>
              <a:buClr>
                <a:schemeClr val="dk1"/>
              </a:buClr>
              <a:buSzPts val="10300"/>
              <a:buFont typeface="Arial"/>
              <a:buNone/>
              <a:defRPr/>
            </a:lvl5pPr>
            <a:lvl6pPr lvl="5" algn="ctr">
              <a:spcBef>
                <a:spcPts val="2060"/>
              </a:spcBef>
              <a:spcAft>
                <a:spcPts val="0"/>
              </a:spcAft>
              <a:buClr>
                <a:schemeClr val="dk1"/>
              </a:buClr>
              <a:buSzPts val="10300"/>
              <a:buFont typeface="Arial"/>
              <a:buNone/>
              <a:defRPr/>
            </a:lvl6pPr>
            <a:lvl7pPr lvl="6" algn="ctr">
              <a:spcBef>
                <a:spcPts val="2060"/>
              </a:spcBef>
              <a:spcAft>
                <a:spcPts val="0"/>
              </a:spcAft>
              <a:buClr>
                <a:schemeClr val="dk1"/>
              </a:buClr>
              <a:buSzPts val="10300"/>
              <a:buFont typeface="Arial"/>
              <a:buNone/>
              <a:defRPr/>
            </a:lvl7pPr>
            <a:lvl8pPr lvl="7" algn="ctr">
              <a:spcBef>
                <a:spcPts val="2060"/>
              </a:spcBef>
              <a:spcAft>
                <a:spcPts val="0"/>
              </a:spcAft>
              <a:buClr>
                <a:schemeClr val="dk1"/>
              </a:buClr>
              <a:buSzPts val="10300"/>
              <a:buFont typeface="Arial"/>
              <a:buNone/>
              <a:defRPr/>
            </a:lvl8pPr>
            <a:lvl9pPr lvl="8" algn="ctr">
              <a:spcBef>
                <a:spcPts val="2060"/>
              </a:spcBef>
              <a:spcAft>
                <a:spcPts val="0"/>
              </a:spcAft>
              <a:buClr>
                <a:schemeClr val="dk1"/>
              </a:buClr>
              <a:buSzPts val="10300"/>
              <a:buFont typeface="Arial"/>
              <a:buNone/>
              <a:defRPr/>
            </a:lvl9pPr>
          </a:lstStyle>
          <a:p/>
        </p:txBody>
      </p:sp>
      <p:sp>
        <p:nvSpPr>
          <p:cNvPr id="25" name="Google Shape;25;p4"/>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
          <p:cNvSpPr txBox="1"/>
          <p:nvPr>
            <p:ph type="title"/>
          </p:nvPr>
        </p:nvSpPr>
        <p:spPr>
          <a:xfrm>
            <a:off x="2193925" y="1317625"/>
            <a:ext cx="39503351" cy="5486400"/>
          </a:xfrm>
          <a:prstGeom prst="rect">
            <a:avLst/>
          </a:prstGeom>
          <a:noFill/>
          <a:ln>
            <a:noFill/>
          </a:ln>
        </p:spPr>
        <p:txBody>
          <a:bodyPr anchorCtr="0" anchor="ctr" bIns="235100" lIns="470200" spcFirstLastPara="1" rIns="470200" wrap="square" tIns="235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 name="Google Shape;30;p5"/>
          <p:cNvSpPr txBox="1"/>
          <p:nvPr>
            <p:ph idx="1" type="body"/>
          </p:nvPr>
        </p:nvSpPr>
        <p:spPr>
          <a:xfrm>
            <a:off x="2193925" y="7680325"/>
            <a:ext cx="39503351" cy="21726525"/>
          </a:xfrm>
          <a:prstGeom prst="rect">
            <a:avLst/>
          </a:prstGeom>
          <a:noFill/>
          <a:ln>
            <a:noFill/>
          </a:ln>
        </p:spPr>
        <p:txBody>
          <a:bodyPr anchorCtr="0" anchor="t" bIns="235100" lIns="470200" spcFirstLastPara="1" rIns="470200" wrap="square" tIns="2351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5"/>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6"/>
          <p:cNvSpPr txBox="1"/>
          <p:nvPr>
            <p:ph type="title"/>
          </p:nvPr>
        </p:nvSpPr>
        <p:spPr>
          <a:xfrm>
            <a:off x="3467100" y="21153438"/>
            <a:ext cx="37307839" cy="6537325"/>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 name="Google Shape;36;p6"/>
          <p:cNvSpPr txBox="1"/>
          <p:nvPr>
            <p:ph idx="1" type="body"/>
          </p:nvPr>
        </p:nvSpPr>
        <p:spPr>
          <a:xfrm>
            <a:off x="3467100" y="13952538"/>
            <a:ext cx="37307839" cy="7200900"/>
          </a:xfrm>
          <a:prstGeom prst="rect">
            <a:avLst/>
          </a:prstGeom>
          <a:noFill/>
          <a:ln>
            <a:noFill/>
          </a:ln>
        </p:spPr>
        <p:txBody>
          <a:bodyPr anchorCtr="0" anchor="b" bIns="235100" lIns="470200" spcFirstLastPara="1" rIns="470200" wrap="square" tIns="2351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7" name="Google Shape;37;p6"/>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7"/>
          <p:cNvSpPr txBox="1"/>
          <p:nvPr>
            <p:ph type="title"/>
          </p:nvPr>
        </p:nvSpPr>
        <p:spPr>
          <a:xfrm>
            <a:off x="2193925" y="1317625"/>
            <a:ext cx="39503351" cy="5486400"/>
          </a:xfrm>
          <a:prstGeom prst="rect">
            <a:avLst/>
          </a:prstGeom>
          <a:noFill/>
          <a:ln>
            <a:noFill/>
          </a:ln>
        </p:spPr>
        <p:txBody>
          <a:bodyPr anchorCtr="0" anchor="ctr" bIns="235100" lIns="470200" spcFirstLastPara="1" rIns="470200" wrap="square" tIns="235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7"/>
          <p:cNvSpPr txBox="1"/>
          <p:nvPr>
            <p:ph idx="1" type="body"/>
          </p:nvPr>
        </p:nvSpPr>
        <p:spPr>
          <a:xfrm>
            <a:off x="2193925" y="7680325"/>
            <a:ext cx="19675475" cy="21726525"/>
          </a:xfrm>
          <a:prstGeom prst="rect">
            <a:avLst/>
          </a:prstGeom>
          <a:noFill/>
          <a:ln>
            <a:noFill/>
          </a:ln>
        </p:spPr>
        <p:txBody>
          <a:bodyPr anchorCtr="0" anchor="t" bIns="235100" lIns="470200" spcFirstLastPara="1" rIns="470200" wrap="square" tIns="2351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 name="Google Shape;43;p7"/>
          <p:cNvSpPr txBox="1"/>
          <p:nvPr>
            <p:ph idx="2" type="body"/>
          </p:nvPr>
        </p:nvSpPr>
        <p:spPr>
          <a:xfrm>
            <a:off x="22021800" y="7680325"/>
            <a:ext cx="19675475" cy="21726525"/>
          </a:xfrm>
          <a:prstGeom prst="rect">
            <a:avLst/>
          </a:prstGeom>
          <a:noFill/>
          <a:ln>
            <a:noFill/>
          </a:ln>
        </p:spPr>
        <p:txBody>
          <a:bodyPr anchorCtr="0" anchor="t" bIns="235100" lIns="470200" spcFirstLastPara="1" rIns="470200" wrap="square" tIns="2351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4" name="Google Shape;44;p7"/>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8"/>
          <p:cNvSpPr txBox="1"/>
          <p:nvPr>
            <p:ph type="title"/>
          </p:nvPr>
        </p:nvSpPr>
        <p:spPr>
          <a:xfrm>
            <a:off x="2193925" y="1317625"/>
            <a:ext cx="39503351" cy="5486400"/>
          </a:xfrm>
          <a:prstGeom prst="rect">
            <a:avLst/>
          </a:prstGeom>
          <a:noFill/>
          <a:ln>
            <a:noFill/>
          </a:ln>
        </p:spPr>
        <p:txBody>
          <a:bodyPr anchorCtr="0" anchor="ctr" bIns="235100" lIns="470200" spcFirstLastPara="1" rIns="470200" wrap="square" tIns="235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8"/>
          <p:cNvSpPr txBox="1"/>
          <p:nvPr>
            <p:ph idx="1" type="body"/>
          </p:nvPr>
        </p:nvSpPr>
        <p:spPr>
          <a:xfrm>
            <a:off x="2193925" y="7369175"/>
            <a:ext cx="19392900" cy="3070225"/>
          </a:xfrm>
          <a:prstGeom prst="rect">
            <a:avLst/>
          </a:prstGeom>
          <a:noFill/>
          <a:ln>
            <a:noFill/>
          </a:ln>
        </p:spPr>
        <p:txBody>
          <a:bodyPr anchorCtr="0" anchor="b" bIns="235100" lIns="470200" spcFirstLastPara="1" rIns="470200" wrap="square" tIns="2351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0" name="Google Shape;50;p8"/>
          <p:cNvSpPr txBox="1"/>
          <p:nvPr>
            <p:ph idx="2" type="body"/>
          </p:nvPr>
        </p:nvSpPr>
        <p:spPr>
          <a:xfrm>
            <a:off x="2193925" y="10439400"/>
            <a:ext cx="19392900" cy="18965861"/>
          </a:xfrm>
          <a:prstGeom prst="rect">
            <a:avLst/>
          </a:prstGeom>
          <a:noFill/>
          <a:ln>
            <a:noFill/>
          </a:ln>
        </p:spPr>
        <p:txBody>
          <a:bodyPr anchorCtr="0" anchor="t" bIns="235100" lIns="470200" spcFirstLastPara="1" rIns="470200" wrap="square" tIns="2351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1" name="Google Shape;51;p8"/>
          <p:cNvSpPr txBox="1"/>
          <p:nvPr>
            <p:ph idx="3" type="body"/>
          </p:nvPr>
        </p:nvSpPr>
        <p:spPr>
          <a:xfrm>
            <a:off x="22296438" y="7369175"/>
            <a:ext cx="19400838" cy="3070225"/>
          </a:xfrm>
          <a:prstGeom prst="rect">
            <a:avLst/>
          </a:prstGeom>
          <a:noFill/>
          <a:ln>
            <a:noFill/>
          </a:ln>
        </p:spPr>
        <p:txBody>
          <a:bodyPr anchorCtr="0" anchor="b" bIns="235100" lIns="470200" spcFirstLastPara="1" rIns="470200" wrap="square" tIns="2351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 name="Google Shape;52;p8"/>
          <p:cNvSpPr txBox="1"/>
          <p:nvPr>
            <p:ph idx="4" type="body"/>
          </p:nvPr>
        </p:nvSpPr>
        <p:spPr>
          <a:xfrm>
            <a:off x="22296438" y="10439400"/>
            <a:ext cx="19400838" cy="18965861"/>
          </a:xfrm>
          <a:prstGeom prst="rect">
            <a:avLst/>
          </a:prstGeom>
          <a:noFill/>
          <a:ln>
            <a:noFill/>
          </a:ln>
        </p:spPr>
        <p:txBody>
          <a:bodyPr anchorCtr="0" anchor="t" bIns="235100" lIns="470200" spcFirstLastPara="1" rIns="470200" wrap="square" tIns="2351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3" name="Google Shape;53;p8"/>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9"/>
          <p:cNvSpPr txBox="1"/>
          <p:nvPr>
            <p:ph type="title"/>
          </p:nvPr>
        </p:nvSpPr>
        <p:spPr>
          <a:xfrm>
            <a:off x="2193925" y="1317625"/>
            <a:ext cx="39503351" cy="5486400"/>
          </a:xfrm>
          <a:prstGeom prst="rect">
            <a:avLst/>
          </a:prstGeom>
          <a:noFill/>
          <a:ln>
            <a:noFill/>
          </a:ln>
        </p:spPr>
        <p:txBody>
          <a:bodyPr anchorCtr="0" anchor="ctr" bIns="235100" lIns="470200" spcFirstLastPara="1" rIns="470200" wrap="square" tIns="235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 name="Google Shape;58;p9"/>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0"/>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2193925" y="1311275"/>
            <a:ext cx="14439900" cy="5576888"/>
          </a:xfrm>
          <a:prstGeom prst="rect">
            <a:avLst/>
          </a:prstGeom>
          <a:noFill/>
          <a:ln>
            <a:noFill/>
          </a:ln>
        </p:spPr>
        <p:txBody>
          <a:bodyPr anchorCtr="0" anchor="b" bIns="235100" lIns="470200" spcFirstLastPara="1" rIns="470200" wrap="square" tIns="2351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1"/>
          <p:cNvSpPr txBox="1"/>
          <p:nvPr>
            <p:ph idx="1" type="body"/>
          </p:nvPr>
        </p:nvSpPr>
        <p:spPr>
          <a:xfrm>
            <a:off x="17160875" y="1311275"/>
            <a:ext cx="24536399" cy="28093989"/>
          </a:xfrm>
          <a:prstGeom prst="rect">
            <a:avLst/>
          </a:prstGeom>
          <a:noFill/>
          <a:ln>
            <a:noFill/>
          </a:ln>
        </p:spPr>
        <p:txBody>
          <a:bodyPr anchorCtr="0" anchor="t" bIns="235100" lIns="470200" spcFirstLastPara="1" rIns="470200" wrap="square" tIns="2351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8" name="Google Shape;68;p11"/>
          <p:cNvSpPr txBox="1"/>
          <p:nvPr>
            <p:ph idx="2" type="body"/>
          </p:nvPr>
        </p:nvSpPr>
        <p:spPr>
          <a:xfrm>
            <a:off x="2193925" y="6888163"/>
            <a:ext cx="14439900" cy="22517100"/>
          </a:xfrm>
          <a:prstGeom prst="rect">
            <a:avLst/>
          </a:prstGeom>
          <a:noFill/>
          <a:ln>
            <a:noFill/>
          </a:ln>
        </p:spPr>
        <p:txBody>
          <a:bodyPr anchorCtr="0" anchor="t" bIns="235100" lIns="470200" spcFirstLastPara="1" rIns="470200" wrap="square" tIns="2351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 name="Google Shape;69;p11"/>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2193925" y="1317625"/>
            <a:ext cx="39503351" cy="5486400"/>
          </a:xfrm>
          <a:prstGeom prst="rect">
            <a:avLst/>
          </a:prstGeom>
          <a:noFill/>
          <a:ln>
            <a:noFill/>
          </a:ln>
        </p:spPr>
        <p:txBody>
          <a:bodyPr anchorCtr="0" anchor="ctr" bIns="235100" lIns="470200" spcFirstLastPara="1" rIns="470200" wrap="square" tIns="235100">
            <a:noAutofit/>
          </a:bodyPr>
          <a:lstStyle>
            <a:lvl1pPr lvl="0"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9pPr>
          </a:lstStyle>
          <a:p/>
        </p:txBody>
      </p:sp>
      <p:sp>
        <p:nvSpPr>
          <p:cNvPr id="11" name="Google Shape;11;p2"/>
          <p:cNvSpPr txBox="1"/>
          <p:nvPr>
            <p:ph idx="1" type="body"/>
          </p:nvPr>
        </p:nvSpPr>
        <p:spPr>
          <a:xfrm>
            <a:off x="2193925" y="7680325"/>
            <a:ext cx="39503351" cy="21726525"/>
          </a:xfrm>
          <a:prstGeom prst="rect">
            <a:avLst/>
          </a:prstGeom>
          <a:noFill/>
          <a:ln>
            <a:noFill/>
          </a:ln>
        </p:spPr>
        <p:txBody>
          <a:bodyPr anchorCtr="0" anchor="t" bIns="235100" lIns="470200" spcFirstLastPara="1" rIns="470200" wrap="square" tIns="235100">
            <a:noAutofit/>
          </a:bodyPr>
          <a:lstStyle>
            <a:lvl1pPr indent="-1276350" lvl="0" marL="457200" marR="0" rtl="0" algn="l">
              <a:spcBef>
                <a:spcPts val="3300"/>
              </a:spcBef>
              <a:spcAft>
                <a:spcPts val="0"/>
              </a:spcAft>
              <a:buClr>
                <a:schemeClr val="dk1"/>
              </a:buClr>
              <a:buSzPts val="16500"/>
              <a:buFont typeface="Arial"/>
              <a:buChar char="•"/>
              <a:defRPr b="0" i="0" sz="16500" u="none" cap="none" strike="noStrike">
                <a:solidFill>
                  <a:schemeClr val="dk1"/>
                </a:solidFill>
                <a:latin typeface="Arial"/>
                <a:ea typeface="Arial"/>
                <a:cs typeface="Arial"/>
                <a:sym typeface="Arial"/>
              </a:defRPr>
            </a:lvl1pPr>
            <a:lvl2pPr indent="-1143000" lvl="1" marL="914400" marR="0" rtl="0" algn="l">
              <a:spcBef>
                <a:spcPts val="2880"/>
              </a:spcBef>
              <a:spcAft>
                <a:spcPts val="0"/>
              </a:spcAft>
              <a:buClr>
                <a:schemeClr val="dk1"/>
              </a:buClr>
              <a:buSzPts val="14400"/>
              <a:buFont typeface="Arial"/>
              <a:buChar char="–"/>
              <a:defRPr b="0" i="0" sz="14400" u="none" cap="none" strike="noStrike">
                <a:solidFill>
                  <a:schemeClr val="dk1"/>
                </a:solidFill>
                <a:latin typeface="Arial"/>
                <a:ea typeface="Arial"/>
                <a:cs typeface="Arial"/>
                <a:sym typeface="Arial"/>
              </a:defRPr>
            </a:lvl2pPr>
            <a:lvl3pPr indent="-1016000" lvl="2" marL="1371600" marR="0" rtl="0" algn="l">
              <a:spcBef>
                <a:spcPts val="2480"/>
              </a:spcBef>
              <a:spcAft>
                <a:spcPts val="0"/>
              </a:spcAft>
              <a:buClr>
                <a:schemeClr val="dk1"/>
              </a:buClr>
              <a:buSzPts val="12400"/>
              <a:buFont typeface="Arial"/>
              <a:buChar char="•"/>
              <a:defRPr b="0" i="0" sz="12400" u="none" cap="none" strike="noStrike">
                <a:solidFill>
                  <a:schemeClr val="dk1"/>
                </a:solidFill>
                <a:latin typeface="Arial"/>
                <a:ea typeface="Arial"/>
                <a:cs typeface="Arial"/>
                <a:sym typeface="Arial"/>
              </a:defRPr>
            </a:lvl3pPr>
            <a:lvl4pPr indent="-882650" lvl="3" marL="18288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4pPr>
            <a:lvl5pPr indent="-882650" lvl="4" marL="22860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5pPr>
            <a:lvl6pPr indent="-882650" lvl="5" marL="27432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6pPr>
            <a:lvl7pPr indent="-882650" lvl="6" marL="32004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7pPr>
            <a:lvl8pPr indent="-882650" lvl="7" marL="36576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8pPr>
            <a:lvl9pPr indent="-882650" lvl="8" marL="41148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9pPr>
          </a:lstStyle>
          <a:p/>
        </p:txBody>
      </p:sp>
      <p:sp>
        <p:nvSpPr>
          <p:cNvPr id="12" name="Google Shape;12;p2"/>
          <p:cNvSpPr txBox="1"/>
          <p:nvPr>
            <p:ph idx="10" type="dt"/>
          </p:nvPr>
        </p:nvSpPr>
        <p:spPr>
          <a:xfrm>
            <a:off x="2193925" y="29978350"/>
            <a:ext cx="10242550" cy="2286000"/>
          </a:xfrm>
          <a:prstGeom prst="rect">
            <a:avLst/>
          </a:prstGeom>
          <a:noFill/>
          <a:ln>
            <a:noFill/>
          </a:ln>
        </p:spPr>
        <p:txBody>
          <a:bodyPr anchorCtr="0" anchor="t" bIns="235100" lIns="470200" spcFirstLastPara="1" rIns="470200" wrap="square" tIns="235100">
            <a:noAutofit/>
          </a:bodyPr>
          <a:lstStyle>
            <a:lvl1pPr lvl="0" marR="0" rtl="0" algn="l">
              <a:spcBef>
                <a:spcPts val="0"/>
              </a:spcBef>
              <a:spcAft>
                <a:spcPts val="0"/>
              </a:spcAft>
              <a:buSzPts val="1400"/>
              <a:buNone/>
              <a:defRPr b="0" i="0" sz="7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800" u="none" cap="none" strike="noStrike">
                <a:solidFill>
                  <a:schemeClr val="dk1"/>
                </a:solidFill>
                <a:latin typeface="Arial"/>
                <a:ea typeface="Arial"/>
                <a:cs typeface="Arial"/>
                <a:sym typeface="Arial"/>
              </a:defRPr>
            </a:lvl9pPr>
          </a:lstStyle>
          <a:p/>
        </p:txBody>
      </p:sp>
      <p:sp>
        <p:nvSpPr>
          <p:cNvPr id="13" name="Google Shape;13;p2"/>
          <p:cNvSpPr txBox="1"/>
          <p:nvPr>
            <p:ph idx="11" type="ftr"/>
          </p:nvPr>
        </p:nvSpPr>
        <p:spPr>
          <a:xfrm>
            <a:off x="14995525" y="29978350"/>
            <a:ext cx="13900150" cy="2286000"/>
          </a:xfrm>
          <a:prstGeom prst="rect">
            <a:avLst/>
          </a:prstGeom>
          <a:noFill/>
          <a:ln>
            <a:noFill/>
          </a:ln>
        </p:spPr>
        <p:txBody>
          <a:bodyPr anchorCtr="0" anchor="t" bIns="235100" lIns="470200" spcFirstLastPara="1" rIns="470200" wrap="square" tIns="235100">
            <a:noAutofit/>
          </a:bodyPr>
          <a:lstStyle>
            <a:lvl1pPr lvl="0" marR="0" rtl="0" algn="ctr">
              <a:spcBef>
                <a:spcPts val="0"/>
              </a:spcBef>
              <a:spcAft>
                <a:spcPts val="0"/>
              </a:spcAft>
              <a:buSzPts val="1400"/>
              <a:buNone/>
              <a:defRPr b="0" i="0" sz="7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800" u="none" cap="none" strike="noStrike">
                <a:solidFill>
                  <a:schemeClr val="dk1"/>
                </a:solidFill>
                <a:latin typeface="Arial"/>
                <a:ea typeface="Arial"/>
                <a:cs typeface="Arial"/>
                <a:sym typeface="Arial"/>
              </a:defRPr>
            </a:lvl9pPr>
          </a:lstStyle>
          <a:p/>
        </p:txBody>
      </p:sp>
      <p:sp>
        <p:nvSpPr>
          <p:cNvPr id="14" name="Google Shape;14;p2"/>
          <p:cNvSpPr txBox="1"/>
          <p:nvPr>
            <p:ph idx="12" type="sldNum"/>
          </p:nvPr>
        </p:nvSpPr>
        <p:spPr>
          <a:xfrm>
            <a:off x="31454725" y="29978350"/>
            <a:ext cx="10242550" cy="2286000"/>
          </a:xfrm>
          <a:prstGeom prst="rect">
            <a:avLst/>
          </a:prstGeom>
          <a:noFill/>
          <a:ln>
            <a:noFill/>
          </a:ln>
        </p:spPr>
        <p:txBody>
          <a:bodyPr anchorCtr="0" anchor="t" bIns="235100" lIns="470200" spcFirstLastPara="1" rIns="470200" wrap="square" tIns="235100">
            <a:noAutofit/>
          </a:bodyPr>
          <a:lstStyle>
            <a:lvl1pPr indent="0" lvl="0" marL="0" marR="0" rtl="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gJglHmxbSzO7_0i110OXDDr3wHbIzCvA/view" TargetMode="Externa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D5CD"/>
        </a:solidFill>
      </p:bgPr>
    </p:bg>
    <p:spTree>
      <p:nvGrpSpPr>
        <p:cNvPr id="95" name="Shape 95"/>
        <p:cNvGrpSpPr/>
        <p:nvPr/>
      </p:nvGrpSpPr>
      <p:grpSpPr>
        <a:xfrm>
          <a:off x="0" y="0"/>
          <a:ext cx="0" cy="0"/>
          <a:chOff x="0" y="0"/>
          <a:chExt cx="0" cy="0"/>
        </a:xfrm>
      </p:grpSpPr>
      <p:sp>
        <p:nvSpPr>
          <p:cNvPr id="96" name="Google Shape;96;p1"/>
          <p:cNvSpPr txBox="1"/>
          <p:nvPr/>
        </p:nvSpPr>
        <p:spPr>
          <a:xfrm>
            <a:off x="-2458" y="609601"/>
            <a:ext cx="43893657" cy="6168557"/>
          </a:xfrm>
          <a:prstGeom prst="rect">
            <a:avLst/>
          </a:prstGeom>
          <a:solidFill>
            <a:srgbClr val="028260"/>
          </a:solidFill>
          <a:ln>
            <a:noFill/>
          </a:ln>
        </p:spPr>
        <p:txBody>
          <a:bodyPr anchorCtr="0" anchor="ctr" bIns="188100" lIns="376200" spcFirstLastPara="1" rIns="376200" wrap="square" tIns="188100">
            <a:noAutofit/>
          </a:bodyPr>
          <a:lstStyle/>
          <a:p>
            <a:pPr indent="0" lvl="0" marL="0" marR="0" rtl="0" algn="ctr">
              <a:spcBef>
                <a:spcPts val="0"/>
              </a:spcBef>
              <a:spcAft>
                <a:spcPts val="0"/>
              </a:spcAft>
              <a:buNone/>
            </a:pPr>
            <a:r>
              <a:t/>
            </a:r>
            <a:endParaRPr b="0" i="1" sz="4800" u="none" cap="none" strike="noStrike">
              <a:solidFill>
                <a:schemeClr val="lt1"/>
              </a:solidFill>
              <a:latin typeface="Merriweather Sans"/>
              <a:ea typeface="Merriweather Sans"/>
              <a:cs typeface="Merriweather Sans"/>
              <a:sym typeface="Merriweather Sans"/>
            </a:endParaRPr>
          </a:p>
        </p:txBody>
      </p:sp>
      <p:sp>
        <p:nvSpPr>
          <p:cNvPr id="97" name="Google Shape;97;p1"/>
          <p:cNvSpPr txBox="1"/>
          <p:nvPr/>
        </p:nvSpPr>
        <p:spPr>
          <a:xfrm>
            <a:off x="671900" y="1348450"/>
            <a:ext cx="42544800" cy="2747100"/>
          </a:xfrm>
          <a:prstGeom prst="rect">
            <a:avLst/>
          </a:prstGeom>
          <a:noFill/>
          <a:ln>
            <a:noFill/>
          </a:ln>
        </p:spPr>
        <p:txBody>
          <a:bodyPr anchorCtr="0" anchor="t" bIns="64000" lIns="128000" spcFirstLastPara="1" rIns="128000" wrap="square" tIns="64000">
            <a:noAutofit/>
          </a:bodyPr>
          <a:lstStyle/>
          <a:p>
            <a:pPr indent="0" lvl="0" marL="0" marR="0" rtl="0" algn="ctr">
              <a:spcBef>
                <a:spcPts val="0"/>
              </a:spcBef>
              <a:spcAft>
                <a:spcPts val="0"/>
              </a:spcAft>
              <a:buNone/>
            </a:pPr>
            <a:r>
              <a:rPr b="1" lang="en-US" sz="11100">
                <a:solidFill>
                  <a:schemeClr val="lt1"/>
                </a:solidFill>
                <a:latin typeface="Amaranth"/>
                <a:ea typeface="Amaranth"/>
                <a:cs typeface="Amaranth"/>
                <a:sym typeface="Amaranth"/>
              </a:rPr>
              <a:t>The Effect of Substrate Concentration on the Rate of Photosynthesis</a:t>
            </a:r>
            <a:endParaRPr sz="4000"/>
          </a:p>
        </p:txBody>
      </p:sp>
      <p:sp>
        <p:nvSpPr>
          <p:cNvPr id="98" name="Google Shape;98;p1"/>
          <p:cNvSpPr txBox="1"/>
          <p:nvPr/>
        </p:nvSpPr>
        <p:spPr>
          <a:xfrm>
            <a:off x="1371600" y="3659256"/>
            <a:ext cx="41148000" cy="1852800"/>
          </a:xfrm>
          <a:prstGeom prst="rect">
            <a:avLst/>
          </a:prstGeom>
          <a:noFill/>
          <a:ln>
            <a:noFill/>
          </a:ln>
        </p:spPr>
        <p:txBody>
          <a:bodyPr anchorCtr="0" anchor="t" bIns="64000" lIns="128000" spcFirstLastPara="1" rIns="128000" wrap="square" tIns="64000">
            <a:spAutoFit/>
          </a:bodyPr>
          <a:lstStyle/>
          <a:p>
            <a:pPr indent="0" lvl="0" marL="0" marR="0" rtl="0" algn="ctr">
              <a:spcBef>
                <a:spcPts val="0"/>
              </a:spcBef>
              <a:spcAft>
                <a:spcPts val="0"/>
              </a:spcAft>
              <a:buNone/>
            </a:pPr>
            <a:r>
              <a:rPr lang="en-US" sz="7200">
                <a:solidFill>
                  <a:schemeClr val="lt1"/>
                </a:solidFill>
                <a:latin typeface="Titillium Web"/>
                <a:ea typeface="Titillium Web"/>
                <a:cs typeface="Titillium Web"/>
                <a:sym typeface="Titillium Web"/>
              </a:rPr>
              <a:t>William Chen, Aroshi Ghosh, Muskaan Grewal, Anoushka Shah, Ryan Sohn</a:t>
            </a:r>
            <a:endParaRPr sz="7200">
              <a:solidFill>
                <a:schemeClr val="lt1"/>
              </a:solidFill>
              <a:latin typeface="Titillium Web"/>
              <a:ea typeface="Titillium Web"/>
              <a:cs typeface="Titillium Web"/>
              <a:sym typeface="Titillium Web"/>
            </a:endParaRPr>
          </a:p>
          <a:p>
            <a:pPr indent="0" lvl="0" marL="0" marR="0" rtl="0" algn="ctr">
              <a:spcBef>
                <a:spcPts val="0"/>
              </a:spcBef>
              <a:spcAft>
                <a:spcPts val="0"/>
              </a:spcAft>
              <a:buNone/>
            </a:pPr>
            <a:r>
              <a:rPr lang="en-US" sz="7200">
                <a:solidFill>
                  <a:schemeClr val="lt1"/>
                </a:solidFill>
                <a:latin typeface="Titillium Web"/>
                <a:ea typeface="Titillium Web"/>
                <a:cs typeface="Titillium Web"/>
                <a:sym typeface="Titillium Web"/>
              </a:rPr>
              <a:t>AP Biology Period 6 </a:t>
            </a:r>
            <a:endParaRPr sz="7200">
              <a:solidFill>
                <a:schemeClr val="lt1"/>
              </a:solidFill>
              <a:latin typeface="Titillium Web"/>
              <a:ea typeface="Titillium Web"/>
              <a:cs typeface="Titillium Web"/>
              <a:sym typeface="Titillium Web"/>
            </a:endParaRPr>
          </a:p>
        </p:txBody>
      </p:sp>
      <p:sp>
        <p:nvSpPr>
          <p:cNvPr id="99" name="Google Shape;99;p1"/>
          <p:cNvSpPr/>
          <p:nvPr/>
        </p:nvSpPr>
        <p:spPr>
          <a:xfrm>
            <a:off x="671900" y="18481625"/>
            <a:ext cx="10058400" cy="4526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100" name="Google Shape;100;p1"/>
          <p:cNvSpPr/>
          <p:nvPr/>
        </p:nvSpPr>
        <p:spPr>
          <a:xfrm>
            <a:off x="11499925" y="7513375"/>
            <a:ext cx="10058400" cy="4614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101" name="Google Shape;101;p1"/>
          <p:cNvSpPr/>
          <p:nvPr/>
        </p:nvSpPr>
        <p:spPr>
          <a:xfrm>
            <a:off x="22442238" y="15605675"/>
            <a:ext cx="10058400" cy="165822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t/>
            </a:r>
            <a:endParaRPr b="0" i="0" sz="9600" u="none" cap="none" strike="noStrike">
              <a:solidFill>
                <a:schemeClr val="lt1"/>
              </a:solidFill>
              <a:latin typeface="Arial"/>
              <a:ea typeface="Arial"/>
              <a:cs typeface="Arial"/>
              <a:sym typeface="Arial"/>
            </a:endParaRPr>
          </a:p>
        </p:txBody>
      </p:sp>
      <p:sp>
        <p:nvSpPr>
          <p:cNvPr id="102" name="Google Shape;102;p1"/>
          <p:cNvSpPr/>
          <p:nvPr/>
        </p:nvSpPr>
        <p:spPr>
          <a:xfrm>
            <a:off x="33155975" y="7517025"/>
            <a:ext cx="10058400" cy="5627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103" name="Google Shape;103;p1"/>
          <p:cNvSpPr/>
          <p:nvPr/>
        </p:nvSpPr>
        <p:spPr>
          <a:xfrm>
            <a:off x="671900" y="24095599"/>
            <a:ext cx="10058400" cy="239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104" name="Google Shape;104;p1"/>
          <p:cNvSpPr/>
          <p:nvPr/>
        </p:nvSpPr>
        <p:spPr>
          <a:xfrm>
            <a:off x="33155975" y="13893839"/>
            <a:ext cx="10058400" cy="9571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105" name="Google Shape;105;p1"/>
          <p:cNvSpPr txBox="1"/>
          <p:nvPr/>
        </p:nvSpPr>
        <p:spPr>
          <a:xfrm>
            <a:off x="33384575" y="15031635"/>
            <a:ext cx="9601200" cy="4045200"/>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lang="en-US" sz="3000">
                <a:solidFill>
                  <a:schemeClr val="dk1"/>
                </a:solidFill>
                <a:latin typeface="Titillium Web"/>
                <a:ea typeface="Titillium Web"/>
                <a:cs typeface="Titillium Web"/>
                <a:sym typeface="Titillium Web"/>
              </a:rPr>
              <a:t>Due to COVID-19 restrictions, we were unable to meet up as much as we might have liked.  However, we were still able to work together through zoom and communicate through text.  It also took us more attempts than we initially anticipated to complete the experiment.  If we had coordinated our efforts to finish the experiment earlier, we would have had more time to finish the poster and video.</a:t>
            </a:r>
            <a:endParaRPr sz="3000">
              <a:solidFill>
                <a:schemeClr val="dk1"/>
              </a:solidFill>
              <a:latin typeface="Titillium Web"/>
              <a:ea typeface="Titillium Web"/>
              <a:cs typeface="Titillium Web"/>
              <a:sym typeface="Titillium Web"/>
            </a:endParaRPr>
          </a:p>
          <a:p>
            <a:pPr indent="0" lvl="0" marL="0" marR="0" rtl="0" algn="ctr">
              <a:spcBef>
                <a:spcPts val="0"/>
              </a:spcBef>
              <a:spcAft>
                <a:spcPts val="0"/>
              </a:spcAft>
              <a:buNone/>
            </a:pPr>
            <a:r>
              <a:t/>
            </a:r>
            <a:endParaRPr sz="3000">
              <a:solidFill>
                <a:schemeClr val="dk1"/>
              </a:solidFill>
              <a:latin typeface="Titillium Web"/>
              <a:ea typeface="Titillium Web"/>
              <a:cs typeface="Titillium Web"/>
              <a:sym typeface="Titillium Web"/>
            </a:endParaRPr>
          </a:p>
          <a:p>
            <a:pPr indent="0" lvl="0" marL="0" marR="0" rtl="0" algn="ctr">
              <a:spcBef>
                <a:spcPts val="0"/>
              </a:spcBef>
              <a:spcAft>
                <a:spcPts val="0"/>
              </a:spcAft>
              <a:buNone/>
            </a:pPr>
            <a:r>
              <a:rPr lang="en-US" sz="3000">
                <a:solidFill>
                  <a:schemeClr val="dk1"/>
                </a:solidFill>
                <a:latin typeface="Titillium Web"/>
                <a:ea typeface="Titillium Web"/>
                <a:cs typeface="Titillium Web"/>
                <a:sym typeface="Titillium Web"/>
              </a:rPr>
              <a:t>In future experiments, we would like to include higher concentrations of substrate (5 g, 6g, etc) to solidify our theory that there are a limited number of active sites and at a certain point, the reaction rate stops increasing. Additionally, as we did our experiment during late fall when sunlight is not as bright, we would like to attempt this experiment again but in the Summer when sunlight is brightest. We believe that this will allow us to have more accurate results as there will be less variability in the light source.</a:t>
            </a:r>
            <a:endParaRPr sz="3000">
              <a:solidFill>
                <a:schemeClr val="dk1"/>
              </a:solidFill>
              <a:latin typeface="Titillium Web"/>
              <a:ea typeface="Titillium Web"/>
              <a:cs typeface="Titillium Web"/>
              <a:sym typeface="Titillium Web"/>
            </a:endParaRPr>
          </a:p>
        </p:txBody>
      </p:sp>
      <p:sp>
        <p:nvSpPr>
          <p:cNvPr id="106" name="Google Shape;106;p1"/>
          <p:cNvSpPr/>
          <p:nvPr/>
        </p:nvSpPr>
        <p:spPr>
          <a:xfrm>
            <a:off x="671912" y="18485271"/>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lang="en-US" sz="3600">
                <a:solidFill>
                  <a:schemeClr val="lt1"/>
                </a:solidFill>
                <a:latin typeface="Amaranth"/>
                <a:ea typeface="Amaranth"/>
                <a:cs typeface="Amaranth"/>
                <a:sym typeface="Amaranth"/>
              </a:rPr>
              <a:t>Background Information</a:t>
            </a:r>
            <a:endParaRPr/>
          </a:p>
        </p:txBody>
      </p:sp>
      <p:sp>
        <p:nvSpPr>
          <p:cNvPr id="107" name="Google Shape;107;p1"/>
          <p:cNvSpPr/>
          <p:nvPr/>
        </p:nvSpPr>
        <p:spPr>
          <a:xfrm>
            <a:off x="671912" y="23662052"/>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lang="en-US" sz="3600">
                <a:solidFill>
                  <a:schemeClr val="lt1"/>
                </a:solidFill>
                <a:latin typeface="Amaranth"/>
                <a:ea typeface="Amaranth"/>
                <a:cs typeface="Amaranth"/>
                <a:sym typeface="Amaranth"/>
              </a:rPr>
              <a:t>Question</a:t>
            </a:r>
            <a:endParaRPr/>
          </a:p>
        </p:txBody>
      </p:sp>
      <p:sp>
        <p:nvSpPr>
          <p:cNvPr id="108" name="Google Shape;108;p1"/>
          <p:cNvSpPr/>
          <p:nvPr/>
        </p:nvSpPr>
        <p:spPr>
          <a:xfrm>
            <a:off x="11499932" y="7517021"/>
            <a:ext cx="10058400" cy="85694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lang="en-US" sz="3600">
                <a:solidFill>
                  <a:schemeClr val="lt1"/>
                </a:solidFill>
                <a:latin typeface="Amaranth"/>
                <a:ea typeface="Amaranth"/>
                <a:cs typeface="Amaranth"/>
                <a:sym typeface="Amaranth"/>
              </a:rPr>
              <a:t>Variables</a:t>
            </a:r>
            <a:endParaRPr/>
          </a:p>
        </p:txBody>
      </p:sp>
      <p:sp>
        <p:nvSpPr>
          <p:cNvPr id="109" name="Google Shape;109;p1"/>
          <p:cNvSpPr/>
          <p:nvPr/>
        </p:nvSpPr>
        <p:spPr>
          <a:xfrm>
            <a:off x="22442239" y="15609321"/>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lang="en-US" sz="3600">
                <a:solidFill>
                  <a:schemeClr val="lt1"/>
                </a:solidFill>
                <a:latin typeface="Amaranth"/>
                <a:ea typeface="Amaranth"/>
                <a:cs typeface="Amaranth"/>
                <a:sym typeface="Amaranth"/>
              </a:rPr>
              <a:t>Data</a:t>
            </a:r>
            <a:endParaRPr/>
          </a:p>
        </p:txBody>
      </p:sp>
      <p:sp>
        <p:nvSpPr>
          <p:cNvPr id="110" name="Google Shape;110;p1"/>
          <p:cNvSpPr/>
          <p:nvPr/>
        </p:nvSpPr>
        <p:spPr>
          <a:xfrm>
            <a:off x="33155972" y="7513379"/>
            <a:ext cx="10058400" cy="85694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b="0" i="0" lang="en-US" sz="3600" u="none" cap="none" strike="noStrike">
                <a:solidFill>
                  <a:schemeClr val="lt1"/>
                </a:solidFill>
                <a:latin typeface="Amaranth"/>
                <a:ea typeface="Amaranth"/>
                <a:cs typeface="Amaranth"/>
                <a:sym typeface="Amaranth"/>
              </a:rPr>
              <a:t>Conclusion</a:t>
            </a:r>
            <a:endParaRPr/>
          </a:p>
        </p:txBody>
      </p:sp>
      <p:sp>
        <p:nvSpPr>
          <p:cNvPr id="111" name="Google Shape;111;p1"/>
          <p:cNvSpPr/>
          <p:nvPr/>
        </p:nvSpPr>
        <p:spPr>
          <a:xfrm>
            <a:off x="33155981" y="13893855"/>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lang="en-US" sz="3600">
                <a:solidFill>
                  <a:schemeClr val="lt1"/>
                </a:solidFill>
                <a:latin typeface="Amaranth"/>
                <a:ea typeface="Amaranth"/>
                <a:cs typeface="Amaranth"/>
                <a:sym typeface="Amaranth"/>
              </a:rPr>
              <a:t>Reflection</a:t>
            </a:r>
            <a:endParaRPr/>
          </a:p>
        </p:txBody>
      </p:sp>
      <p:sp>
        <p:nvSpPr>
          <p:cNvPr id="112" name="Google Shape;112;p1"/>
          <p:cNvSpPr txBox="1"/>
          <p:nvPr/>
        </p:nvSpPr>
        <p:spPr>
          <a:xfrm>
            <a:off x="900500" y="19623275"/>
            <a:ext cx="9601200" cy="3193500"/>
          </a:xfrm>
          <a:prstGeom prst="rect">
            <a:avLst/>
          </a:prstGeom>
          <a:noFill/>
          <a:ln>
            <a:noFill/>
          </a:ln>
        </p:spPr>
        <p:txBody>
          <a:bodyPr anchorCtr="0" anchor="t" bIns="68575" lIns="137150" spcFirstLastPara="1" rIns="137150" wrap="square" tIns="68575">
            <a:spAutoFit/>
          </a:bodyPr>
          <a:lstStyle/>
          <a:p>
            <a:pPr indent="0" lvl="0" marL="0" marR="0" rtl="0" algn="ctr">
              <a:spcBef>
                <a:spcPts val="0"/>
              </a:spcBef>
              <a:spcAft>
                <a:spcPts val="0"/>
              </a:spcAft>
              <a:buNone/>
            </a:pPr>
            <a:r>
              <a:rPr lang="en-US" sz="2800">
                <a:solidFill>
                  <a:schemeClr val="dk1"/>
                </a:solidFill>
                <a:latin typeface="Titillium Web"/>
                <a:ea typeface="Titillium Web"/>
                <a:cs typeface="Titillium Web"/>
                <a:sym typeface="Titillium Web"/>
              </a:rPr>
              <a:t>Photosynthesis is one of the major processes for plants and it converts water, carbon dioxide, and light into glucose and oxygen. This occurs inside the chloroplasts within plant cells. In order to simulate photosynthesis in a controlled environment, we need living plant cells (our spinach leaf disks), carbon dioxide (found in sodium bicarbonate), water, and a light source. </a:t>
            </a:r>
            <a:endParaRPr sz="2800"/>
          </a:p>
        </p:txBody>
      </p:sp>
      <p:sp>
        <p:nvSpPr>
          <p:cNvPr id="113" name="Google Shape;113;p1"/>
          <p:cNvSpPr txBox="1"/>
          <p:nvPr/>
        </p:nvSpPr>
        <p:spPr>
          <a:xfrm>
            <a:off x="900500" y="24749375"/>
            <a:ext cx="9601200" cy="1508700"/>
          </a:xfrm>
          <a:prstGeom prst="rect">
            <a:avLst/>
          </a:prstGeom>
          <a:noFill/>
          <a:ln>
            <a:noFill/>
          </a:ln>
        </p:spPr>
        <p:txBody>
          <a:bodyPr anchorCtr="0" anchor="ctr" bIns="68575" lIns="137150" spcFirstLastPara="1" rIns="137150" wrap="square" tIns="68575">
            <a:spAutoFit/>
          </a:bodyPr>
          <a:lstStyle/>
          <a:p>
            <a:pPr indent="0" lvl="0" marL="0" marR="0" rtl="0" algn="ctr">
              <a:spcBef>
                <a:spcPts val="0"/>
              </a:spcBef>
              <a:spcAft>
                <a:spcPts val="0"/>
              </a:spcAft>
              <a:buNone/>
            </a:pPr>
            <a:r>
              <a:rPr lang="en-US" sz="2800">
                <a:solidFill>
                  <a:schemeClr val="dk1"/>
                </a:solidFill>
                <a:latin typeface="Titillium Web"/>
                <a:ea typeface="Titillium Web"/>
                <a:cs typeface="Titillium Web"/>
                <a:sym typeface="Titillium Web"/>
              </a:rPr>
              <a:t>How do varying levels of substrate concentration (carbon dioxide found in sodium bicarbonate) affect the rate at which spinach leaves can photosynthesize?</a:t>
            </a:r>
            <a:endParaRPr sz="1800"/>
          </a:p>
        </p:txBody>
      </p:sp>
      <p:sp>
        <p:nvSpPr>
          <p:cNvPr id="114" name="Google Shape;114;p1"/>
          <p:cNvSpPr txBox="1"/>
          <p:nvPr/>
        </p:nvSpPr>
        <p:spPr>
          <a:xfrm>
            <a:off x="11728525" y="8655025"/>
            <a:ext cx="9601200" cy="3252600"/>
          </a:xfrm>
          <a:prstGeom prst="rect">
            <a:avLst/>
          </a:prstGeom>
          <a:noFill/>
          <a:ln>
            <a:noFill/>
          </a:ln>
        </p:spPr>
        <p:txBody>
          <a:bodyPr anchorCtr="0" anchor="ctr" bIns="68575" lIns="137150" spcFirstLastPara="1" rIns="137150" wrap="square" tIns="68575">
            <a:spAutoFit/>
          </a:bodyPr>
          <a:lstStyle/>
          <a:p>
            <a:pPr indent="0" lvl="0" marL="0" rtl="0" algn="ctr">
              <a:spcBef>
                <a:spcPts val="0"/>
              </a:spcBef>
              <a:spcAft>
                <a:spcPts val="0"/>
              </a:spcAft>
              <a:buClr>
                <a:schemeClr val="dk1"/>
              </a:buClr>
              <a:buFont typeface="Arial"/>
              <a:buNone/>
            </a:pPr>
            <a:r>
              <a:rPr b="1" lang="en-US" sz="2800">
                <a:solidFill>
                  <a:schemeClr val="dk1"/>
                </a:solidFill>
                <a:latin typeface="Titillium Web"/>
                <a:ea typeface="Titillium Web"/>
                <a:cs typeface="Titillium Web"/>
                <a:sym typeface="Titillium Web"/>
              </a:rPr>
              <a:t>Independent Variable: </a:t>
            </a:r>
            <a:r>
              <a:rPr lang="en-US" sz="2800">
                <a:solidFill>
                  <a:schemeClr val="dk1"/>
                </a:solidFill>
                <a:latin typeface="Titillium Web"/>
                <a:ea typeface="Titillium Web"/>
                <a:cs typeface="Titillium Web"/>
                <a:sym typeface="Titillium Web"/>
              </a:rPr>
              <a:t>Our independent variable is varying levels of substrate concentration. We added 0g, 1g, 2g, 3g, and 4g of sodium bicarbonate to 5 glasses each filled with 175g of water.</a:t>
            </a:r>
            <a:endParaRPr sz="2800">
              <a:solidFill>
                <a:schemeClr val="dk1"/>
              </a:solidFill>
              <a:latin typeface="Titillium Web"/>
              <a:ea typeface="Titillium Web"/>
              <a:cs typeface="Titillium Web"/>
              <a:sym typeface="Titillium Web"/>
            </a:endParaRPr>
          </a:p>
          <a:p>
            <a:pPr indent="0" lvl="0" marL="0" rtl="0" algn="ctr">
              <a:spcBef>
                <a:spcPts val="0"/>
              </a:spcBef>
              <a:spcAft>
                <a:spcPts val="0"/>
              </a:spcAft>
              <a:buNone/>
            </a:pPr>
            <a:r>
              <a:rPr b="1" lang="en-US" sz="2800">
                <a:solidFill>
                  <a:schemeClr val="dk1"/>
                </a:solidFill>
                <a:latin typeface="Titillium Web"/>
                <a:ea typeface="Titillium Web"/>
                <a:cs typeface="Titillium Web"/>
                <a:sym typeface="Titillium Web"/>
              </a:rPr>
              <a:t>Dependent Variable: </a:t>
            </a:r>
            <a:r>
              <a:rPr lang="en-US" sz="2800">
                <a:solidFill>
                  <a:schemeClr val="dk1"/>
                </a:solidFill>
                <a:latin typeface="Titillium Web"/>
                <a:ea typeface="Titillium Web"/>
                <a:cs typeface="Titillium Web"/>
                <a:sym typeface="Titillium Web"/>
              </a:rPr>
              <a:t>Our dependent variable is the number of leaves that have floated to the top after a specific amount of time and substrate concentration.</a:t>
            </a:r>
            <a:endParaRPr sz="2400">
              <a:solidFill>
                <a:schemeClr val="dk1"/>
              </a:solidFill>
              <a:latin typeface="Titillium Web"/>
              <a:ea typeface="Titillium Web"/>
              <a:cs typeface="Titillium Web"/>
              <a:sym typeface="Titillium Web"/>
            </a:endParaRPr>
          </a:p>
        </p:txBody>
      </p:sp>
      <p:sp>
        <p:nvSpPr>
          <p:cNvPr id="115" name="Google Shape;115;p1"/>
          <p:cNvSpPr txBox="1"/>
          <p:nvPr/>
        </p:nvSpPr>
        <p:spPr>
          <a:xfrm>
            <a:off x="33384575" y="8578262"/>
            <a:ext cx="9601200" cy="4403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Titillium Web"/>
                <a:ea typeface="Titillium Web"/>
                <a:cs typeface="Titillium Web"/>
                <a:sym typeface="Titillium Web"/>
              </a:rPr>
              <a:t>Our results do support our original hypothesis, as the rate of photosynthesis grew significantly quicker with the addition of more sodium bicarbonate, our substrate.  In our hypothesis, we also predicted that the rate of photosynthesis would max out at a certain point due to the finite amount of chloroplasts in the leaves.  This is supported by the data from our trials with 3 grams and 4 grams of substrate, which had very similar results.  We could further reinforce this in future experiments by testing for the rate of photosynthesis with higher amounts of substrate (5 g, 6 g, etc.).     </a:t>
            </a:r>
            <a:endParaRPr sz="2800"/>
          </a:p>
        </p:txBody>
      </p:sp>
      <p:sp>
        <p:nvSpPr>
          <p:cNvPr id="116" name="Google Shape;116;p1"/>
          <p:cNvSpPr/>
          <p:nvPr/>
        </p:nvSpPr>
        <p:spPr>
          <a:xfrm>
            <a:off x="671900" y="27573275"/>
            <a:ext cx="10058400" cy="4614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117" name="Google Shape;117;p1"/>
          <p:cNvSpPr/>
          <p:nvPr/>
        </p:nvSpPr>
        <p:spPr>
          <a:xfrm>
            <a:off x="671912" y="27139727"/>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lang="en-US" sz="3600">
                <a:solidFill>
                  <a:schemeClr val="lt1"/>
                </a:solidFill>
                <a:latin typeface="Amaranth"/>
                <a:ea typeface="Amaranth"/>
                <a:cs typeface="Amaranth"/>
                <a:sym typeface="Amaranth"/>
              </a:rPr>
              <a:t>Hypothesis</a:t>
            </a:r>
            <a:endParaRPr/>
          </a:p>
        </p:txBody>
      </p:sp>
      <p:sp>
        <p:nvSpPr>
          <p:cNvPr id="118" name="Google Shape;118;p1"/>
          <p:cNvSpPr txBox="1"/>
          <p:nvPr/>
        </p:nvSpPr>
        <p:spPr>
          <a:xfrm>
            <a:off x="900500" y="28291588"/>
            <a:ext cx="9601200" cy="3614400"/>
          </a:xfrm>
          <a:prstGeom prst="rect">
            <a:avLst/>
          </a:prstGeom>
          <a:no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lang="en-US" sz="2800">
                <a:solidFill>
                  <a:schemeClr val="dk1"/>
                </a:solidFill>
                <a:latin typeface="Titillium Web"/>
                <a:ea typeface="Titillium Web"/>
                <a:cs typeface="Titillium Web"/>
                <a:sym typeface="Titillium Web"/>
              </a:rPr>
              <a:t>If the amount of substrate changes, then the rate of Photosynthesis will change. We expect that the more substrate added, the fast the rate of photosynthesis will be since there is more substrate available to the chloroplasts, allowing them to be more efficient. However, we also </a:t>
            </a:r>
            <a:r>
              <a:rPr lang="en-US" sz="2800">
                <a:solidFill>
                  <a:schemeClr val="dk1"/>
                </a:solidFill>
                <a:latin typeface="Titillium Web"/>
                <a:ea typeface="Titillium Web"/>
                <a:cs typeface="Titillium Web"/>
                <a:sym typeface="Titillium Web"/>
              </a:rPr>
              <a:t>foresee</a:t>
            </a:r>
            <a:r>
              <a:rPr lang="en-US" sz="2800">
                <a:solidFill>
                  <a:schemeClr val="dk1"/>
                </a:solidFill>
                <a:latin typeface="Titillium Web"/>
                <a:ea typeface="Titillium Web"/>
                <a:cs typeface="Titillium Web"/>
                <a:sym typeface="Titillium Web"/>
              </a:rPr>
              <a:t> that at a certain level of substrate concentration, the rate of photosynthesis will stop changing as there is a limited amount of chloroplasts in the leaves.</a:t>
            </a:r>
            <a:endParaRPr sz="2800"/>
          </a:p>
        </p:txBody>
      </p:sp>
      <p:sp>
        <p:nvSpPr>
          <p:cNvPr id="119" name="Google Shape;119;p1"/>
          <p:cNvSpPr/>
          <p:nvPr/>
        </p:nvSpPr>
        <p:spPr>
          <a:xfrm>
            <a:off x="671900" y="7977200"/>
            <a:ext cx="10058400" cy="9850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120" name="Google Shape;120;p1"/>
          <p:cNvSpPr/>
          <p:nvPr/>
        </p:nvSpPr>
        <p:spPr>
          <a:xfrm>
            <a:off x="671912" y="7543652"/>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lang="en-US" sz="3600">
                <a:solidFill>
                  <a:schemeClr val="lt1"/>
                </a:solidFill>
                <a:latin typeface="Amaranth"/>
                <a:ea typeface="Amaranth"/>
                <a:cs typeface="Amaranth"/>
                <a:sym typeface="Amaranth"/>
              </a:rPr>
              <a:t>Abstract</a:t>
            </a:r>
            <a:endParaRPr/>
          </a:p>
        </p:txBody>
      </p:sp>
      <p:sp>
        <p:nvSpPr>
          <p:cNvPr id="121" name="Google Shape;121;p1"/>
          <p:cNvSpPr txBox="1"/>
          <p:nvPr/>
        </p:nvSpPr>
        <p:spPr>
          <a:xfrm>
            <a:off x="900500" y="8719575"/>
            <a:ext cx="9601200" cy="8674800"/>
          </a:xfrm>
          <a:prstGeom prst="rect">
            <a:avLst/>
          </a:prstGeom>
          <a:no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lang="en-US" sz="2800">
                <a:solidFill>
                  <a:schemeClr val="dk1"/>
                </a:solidFill>
                <a:latin typeface="Titillium Web"/>
                <a:ea typeface="Titillium Web"/>
                <a:cs typeface="Titillium Web"/>
                <a:sym typeface="Titillium Web"/>
              </a:rPr>
              <a:t>In this experiment, we used sodium bicarbonate and disks of spinach leaves to test whether the rate at which photosynthesis occurs could be sped up through the addition of more carbon dioxide (found in the sodium bicarbonate).  Previous research and runs of this experiment have shown that adding disks of leaves to a solution of water and sodium bicarbonate does indeed allow the leaf to </a:t>
            </a:r>
            <a:r>
              <a:rPr lang="en-US" sz="2800">
                <a:solidFill>
                  <a:schemeClr val="dk1"/>
                </a:solidFill>
                <a:latin typeface="Titillium Web"/>
                <a:ea typeface="Titillium Web"/>
                <a:cs typeface="Titillium Web"/>
                <a:sym typeface="Titillium Web"/>
              </a:rPr>
              <a:t>photosynthesize.  </a:t>
            </a:r>
            <a:r>
              <a:rPr lang="en-US" sz="2800">
                <a:solidFill>
                  <a:schemeClr val="dk1"/>
                </a:solidFill>
                <a:latin typeface="Titillium Web"/>
                <a:ea typeface="Titillium Web"/>
                <a:cs typeface="Titillium Web"/>
                <a:sym typeface="Titillium Web"/>
              </a:rPr>
              <a:t>  For our tests, we created a </a:t>
            </a:r>
            <a:r>
              <a:rPr lang="en-US" sz="2800">
                <a:solidFill>
                  <a:schemeClr val="dk1"/>
                </a:solidFill>
                <a:latin typeface="Titillium Web"/>
                <a:ea typeface="Titillium Web"/>
                <a:cs typeface="Titillium Web"/>
                <a:sym typeface="Titillium Web"/>
              </a:rPr>
              <a:t>vacuum</a:t>
            </a:r>
            <a:r>
              <a:rPr lang="en-US" sz="2800">
                <a:solidFill>
                  <a:schemeClr val="dk1"/>
                </a:solidFill>
                <a:latin typeface="Titillium Web"/>
                <a:ea typeface="Titillium Web"/>
                <a:cs typeface="Titillium Web"/>
                <a:sym typeface="Titillium Web"/>
              </a:rPr>
              <a:t> using a syringe to make the leaf disks sink before putting them into a glass of a bicarbonate solution exposed to sunlight to see how long it would take the leaves to photosynthesize, creating oxygen and causing them to float.  To test our hypothesis that an increased substrate concentration would also increase the rate of photosynthesis, we ran this experiment with multiple trials of different bicarbonate concentrations, ranging from zero to four grams.  Our results supported our hypothesis, suggesting that a photosynthesizing plant in an environment with higher carbon dioxide levels would photosynthesize quicker.</a:t>
            </a:r>
            <a:endParaRPr sz="2800">
              <a:solidFill>
                <a:schemeClr val="dk1"/>
              </a:solidFill>
              <a:latin typeface="Titillium Web"/>
              <a:ea typeface="Titillium Web"/>
              <a:cs typeface="Titillium Web"/>
              <a:sym typeface="Titillium Web"/>
            </a:endParaRPr>
          </a:p>
        </p:txBody>
      </p:sp>
      <p:sp>
        <p:nvSpPr>
          <p:cNvPr id="122" name="Google Shape;122;p1"/>
          <p:cNvSpPr/>
          <p:nvPr/>
        </p:nvSpPr>
        <p:spPr>
          <a:xfrm>
            <a:off x="11499925" y="12834663"/>
            <a:ext cx="10058400" cy="562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t>Picture of setup</a:t>
            </a:r>
            <a:endParaRPr sz="3600"/>
          </a:p>
        </p:txBody>
      </p:sp>
      <p:sp>
        <p:nvSpPr>
          <p:cNvPr id="123" name="Google Shape;123;p1"/>
          <p:cNvSpPr/>
          <p:nvPr/>
        </p:nvSpPr>
        <p:spPr>
          <a:xfrm>
            <a:off x="11499925" y="19164800"/>
            <a:ext cx="10058400" cy="1302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124" name="Google Shape;124;p1"/>
          <p:cNvSpPr/>
          <p:nvPr/>
        </p:nvSpPr>
        <p:spPr>
          <a:xfrm>
            <a:off x="11499932" y="19168446"/>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lang="en-US" sz="3600">
                <a:solidFill>
                  <a:schemeClr val="lt1"/>
                </a:solidFill>
                <a:latin typeface="Amaranth"/>
                <a:ea typeface="Amaranth"/>
                <a:cs typeface="Amaranth"/>
                <a:sym typeface="Amaranth"/>
              </a:rPr>
              <a:t>Materials and Procedure</a:t>
            </a:r>
            <a:endParaRPr/>
          </a:p>
        </p:txBody>
      </p:sp>
      <p:sp>
        <p:nvSpPr>
          <p:cNvPr id="125" name="Google Shape;125;p1"/>
          <p:cNvSpPr txBox="1"/>
          <p:nvPr/>
        </p:nvSpPr>
        <p:spPr>
          <a:xfrm>
            <a:off x="11728532" y="20365497"/>
            <a:ext cx="9601200" cy="507900"/>
          </a:xfrm>
          <a:prstGeom prst="rect">
            <a:avLst/>
          </a:prstGeom>
          <a:noFill/>
          <a:ln>
            <a:noFill/>
          </a:ln>
        </p:spPr>
        <p:txBody>
          <a:bodyPr anchorCtr="0" anchor="t" bIns="68575" lIns="137150" spcFirstLastPara="1" rIns="137150" wrap="square" tIns="68575">
            <a:noAutofit/>
          </a:bodyPr>
          <a:lstStyle/>
          <a:p>
            <a:pPr indent="0" lvl="0" marL="0" marR="0" rtl="0" algn="l">
              <a:spcBef>
                <a:spcPts val="0"/>
              </a:spcBef>
              <a:spcAft>
                <a:spcPts val="0"/>
              </a:spcAft>
              <a:buNone/>
            </a:pPr>
            <a:r>
              <a:rPr b="1" lang="en-US" sz="2800">
                <a:solidFill>
                  <a:schemeClr val="dk1"/>
                </a:solidFill>
                <a:latin typeface="Titillium Web"/>
                <a:ea typeface="Titillium Web"/>
                <a:cs typeface="Titillium Web"/>
                <a:sym typeface="Titillium Web"/>
              </a:rPr>
              <a:t>Materials: </a:t>
            </a:r>
            <a:endParaRPr b="1"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250 Spinach Leaf Disks (10 per trial * 5 substrates * 5 repetitions of the experiment)</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Water (175 grams for each trial)</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Sodium Bicarbonate/Baking Soda (our substrate levels were 0g, 1g, 2g, 3g, 4g)</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Light Source</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Liquid dish soap</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Syringe with good suction (no needle)</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Clear cups</a:t>
            </a:r>
            <a:endParaRPr sz="2800">
              <a:solidFill>
                <a:schemeClr val="dk1"/>
              </a:solidFill>
              <a:latin typeface="Titillium Web"/>
              <a:ea typeface="Titillium Web"/>
              <a:cs typeface="Titillium Web"/>
              <a:sym typeface="Titillium Web"/>
            </a:endParaRPr>
          </a:p>
          <a:p>
            <a:pPr indent="0" lvl="0" marL="457200" marR="0" rtl="0" algn="l">
              <a:spcBef>
                <a:spcPts val="0"/>
              </a:spcBef>
              <a:spcAft>
                <a:spcPts val="0"/>
              </a:spcAft>
              <a:buNone/>
            </a:pPr>
            <a:r>
              <a:t/>
            </a:r>
            <a:endParaRPr sz="1300">
              <a:solidFill>
                <a:schemeClr val="dk1"/>
              </a:solidFill>
              <a:latin typeface="Titillium Web"/>
              <a:ea typeface="Titillium Web"/>
              <a:cs typeface="Titillium Web"/>
              <a:sym typeface="Titillium Web"/>
            </a:endParaRPr>
          </a:p>
          <a:p>
            <a:pPr indent="0" lvl="0" marL="0" marR="0" rtl="0" algn="l">
              <a:spcBef>
                <a:spcPts val="0"/>
              </a:spcBef>
              <a:spcAft>
                <a:spcPts val="0"/>
              </a:spcAft>
              <a:buNone/>
            </a:pPr>
            <a:r>
              <a:rPr b="1" lang="en-US" sz="2800">
                <a:solidFill>
                  <a:schemeClr val="dk1"/>
                </a:solidFill>
                <a:latin typeface="Titillium Web"/>
                <a:ea typeface="Titillium Web"/>
                <a:cs typeface="Titillium Web"/>
                <a:sym typeface="Titillium Web"/>
              </a:rPr>
              <a:t>Procedure:</a:t>
            </a:r>
            <a:endParaRPr b="1"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AutoNum type="arabicPeriod"/>
            </a:pPr>
            <a:r>
              <a:rPr lang="en-US" sz="2800">
                <a:solidFill>
                  <a:schemeClr val="dk1"/>
                </a:solidFill>
                <a:latin typeface="Titillium Web"/>
                <a:ea typeface="Titillium Web"/>
                <a:cs typeface="Titillium Web"/>
                <a:sym typeface="Titillium Web"/>
              </a:rPr>
              <a:t>Create each bicarbonate solution in the clear cups by mixing 175 </a:t>
            </a:r>
            <a:r>
              <a:rPr lang="en-US" sz="2800">
                <a:solidFill>
                  <a:schemeClr val="dk1"/>
                </a:solidFill>
                <a:latin typeface="Titillium Web"/>
                <a:ea typeface="Titillium Web"/>
                <a:cs typeface="Titillium Web"/>
                <a:sym typeface="Titillium Web"/>
              </a:rPr>
              <a:t>milliliters of water with the respective sodium bicarbonate substrate amount (0 grams, 1 gram, 2 grams, 3 grams, or 4 grams). Add a drop of liquid dish soap to help the solution enter the leaves more easily.</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AutoNum type="arabicPeriod"/>
            </a:pPr>
            <a:r>
              <a:rPr lang="en-US" sz="2800">
                <a:solidFill>
                  <a:schemeClr val="dk1"/>
                </a:solidFill>
                <a:latin typeface="Titillium Web"/>
                <a:ea typeface="Titillium Web"/>
                <a:cs typeface="Titillium Web"/>
                <a:sym typeface="Titillium Web"/>
              </a:rPr>
              <a:t>Cut out 10 disks of spinach leaves (avoiding veins or dead regions) and place in empty syringe. Suck in a small amount of the bicarbonate solution (about half of the syringe). Form a vacuum by blocking the tip of the syringe and pulling back until you feel pressure. Release the syringe and check if all the disks have sunk. Then, dump leaves and solution back into clear glass.</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AutoNum type="arabicPeriod"/>
            </a:pPr>
            <a:r>
              <a:rPr lang="en-US" sz="2800">
                <a:solidFill>
                  <a:schemeClr val="dk1"/>
                </a:solidFill>
                <a:latin typeface="Titillium Web"/>
                <a:ea typeface="Titillium Web"/>
                <a:cs typeface="Titillium Web"/>
                <a:sym typeface="Titillium Web"/>
              </a:rPr>
              <a:t>Mark down how many leaves float after each minute until all have risen. Make sure to stir occasionally to ensure that leaves do not stick together.</a:t>
            </a:r>
            <a:endParaRPr sz="2800">
              <a:solidFill>
                <a:schemeClr val="dk1"/>
              </a:solidFill>
              <a:latin typeface="Titillium Web"/>
              <a:ea typeface="Titillium Web"/>
              <a:cs typeface="Titillium Web"/>
              <a:sym typeface="Titillium Web"/>
            </a:endParaRPr>
          </a:p>
          <a:p>
            <a:pPr indent="0" lvl="0" marL="457200" marR="0" rtl="0" algn="l">
              <a:spcBef>
                <a:spcPts val="0"/>
              </a:spcBef>
              <a:spcAft>
                <a:spcPts val="0"/>
              </a:spcAft>
              <a:buNone/>
            </a:pPr>
            <a:r>
              <a:t/>
            </a:r>
            <a:endParaRPr sz="2800">
              <a:solidFill>
                <a:schemeClr val="dk1"/>
              </a:solidFill>
              <a:latin typeface="Titillium Web"/>
              <a:ea typeface="Titillium Web"/>
              <a:cs typeface="Titillium Web"/>
              <a:sym typeface="Titillium Web"/>
            </a:endParaRPr>
          </a:p>
        </p:txBody>
      </p:sp>
      <p:pic>
        <p:nvPicPr>
          <p:cNvPr id="126" name="Google Shape;126;p1" title="Chart"/>
          <p:cNvPicPr preferRelativeResize="0"/>
          <p:nvPr/>
        </p:nvPicPr>
        <p:blipFill rotWithShape="1">
          <a:blip r:embed="rId3">
            <a:alphaModFix/>
          </a:blip>
          <a:srcRect b="4136" l="2345" r="2326" t="2692"/>
          <a:stretch/>
        </p:blipFill>
        <p:spPr>
          <a:xfrm>
            <a:off x="22580863" y="24050738"/>
            <a:ext cx="9781125" cy="5910475"/>
          </a:xfrm>
          <a:prstGeom prst="rect">
            <a:avLst/>
          </a:prstGeom>
          <a:noFill/>
          <a:ln>
            <a:noFill/>
          </a:ln>
        </p:spPr>
      </p:pic>
      <p:pic>
        <p:nvPicPr>
          <p:cNvPr id="127" name="Google Shape;127;p1"/>
          <p:cNvPicPr preferRelativeResize="0"/>
          <p:nvPr/>
        </p:nvPicPr>
        <p:blipFill rotWithShape="1">
          <a:blip r:embed="rId4">
            <a:alphaModFix/>
          </a:blip>
          <a:srcRect b="0" l="1341" r="0" t="0"/>
          <a:stretch/>
        </p:blipFill>
        <p:spPr>
          <a:xfrm>
            <a:off x="33155975" y="24443670"/>
            <a:ext cx="10058401" cy="7711281"/>
          </a:xfrm>
          <a:prstGeom prst="rect">
            <a:avLst/>
          </a:prstGeom>
          <a:noFill/>
          <a:ln>
            <a:noFill/>
          </a:ln>
        </p:spPr>
      </p:pic>
      <p:pic>
        <p:nvPicPr>
          <p:cNvPr id="128" name="Google Shape;128;p1"/>
          <p:cNvPicPr preferRelativeResize="0"/>
          <p:nvPr/>
        </p:nvPicPr>
        <p:blipFill rotWithShape="1">
          <a:blip r:embed="rId5">
            <a:alphaModFix/>
          </a:blip>
          <a:srcRect b="0" l="0" r="0" t="6924"/>
          <a:stretch/>
        </p:blipFill>
        <p:spPr>
          <a:xfrm>
            <a:off x="11499925" y="12863200"/>
            <a:ext cx="7511055" cy="5627101"/>
          </a:xfrm>
          <a:prstGeom prst="rect">
            <a:avLst/>
          </a:prstGeom>
          <a:noFill/>
          <a:ln>
            <a:noFill/>
          </a:ln>
        </p:spPr>
      </p:pic>
      <p:pic>
        <p:nvPicPr>
          <p:cNvPr id="129" name="Google Shape;129;p1"/>
          <p:cNvPicPr preferRelativeResize="0"/>
          <p:nvPr/>
        </p:nvPicPr>
        <p:blipFill>
          <a:blip r:embed="rId6">
            <a:alphaModFix/>
          </a:blip>
          <a:stretch>
            <a:fillRect/>
          </a:stretch>
        </p:blipFill>
        <p:spPr>
          <a:xfrm>
            <a:off x="19010975" y="15792409"/>
            <a:ext cx="2547350" cy="2689390"/>
          </a:xfrm>
          <a:prstGeom prst="rect">
            <a:avLst/>
          </a:prstGeom>
          <a:noFill/>
          <a:ln>
            <a:noFill/>
          </a:ln>
        </p:spPr>
      </p:pic>
      <p:pic>
        <p:nvPicPr>
          <p:cNvPr id="130" name="Google Shape;130;p1"/>
          <p:cNvPicPr preferRelativeResize="0"/>
          <p:nvPr/>
        </p:nvPicPr>
        <p:blipFill rotWithShape="1">
          <a:blip r:embed="rId7">
            <a:alphaModFix/>
          </a:blip>
          <a:srcRect b="0" l="0" r="3873" t="0"/>
          <a:stretch/>
        </p:blipFill>
        <p:spPr>
          <a:xfrm>
            <a:off x="19010975" y="12863200"/>
            <a:ext cx="2547350" cy="2929201"/>
          </a:xfrm>
          <a:prstGeom prst="rect">
            <a:avLst/>
          </a:prstGeom>
          <a:noFill/>
          <a:ln>
            <a:noFill/>
          </a:ln>
        </p:spPr>
      </p:pic>
      <p:graphicFrame>
        <p:nvGraphicFramePr>
          <p:cNvPr id="131" name="Google Shape;131;p1"/>
          <p:cNvGraphicFramePr/>
          <p:nvPr/>
        </p:nvGraphicFramePr>
        <p:xfrm>
          <a:off x="22670838" y="17205125"/>
          <a:ext cx="3000000" cy="3000000"/>
        </p:xfrm>
        <a:graphic>
          <a:graphicData uri="http://schemas.openxmlformats.org/drawingml/2006/table">
            <a:tbl>
              <a:tblPr>
                <a:noFill/>
                <a:tableStyleId>{CA93DD78-CE40-43C0-9123-305E31393D77}</a:tableStyleId>
              </a:tblPr>
              <a:tblGrid>
                <a:gridCol w="1771650"/>
                <a:gridCol w="1524000"/>
                <a:gridCol w="1504950"/>
                <a:gridCol w="1600200"/>
                <a:gridCol w="1600200"/>
                <a:gridCol w="1600200"/>
              </a:tblGrid>
              <a:tr h="381000">
                <a:tc>
                  <a:txBody>
                    <a:bodyPr/>
                    <a:lstStyle/>
                    <a:p>
                      <a:pPr indent="0" lvl="0" marL="0" rtl="0" algn="ctr">
                        <a:lnSpc>
                          <a:spcPct val="115000"/>
                        </a:lnSpc>
                        <a:spcBef>
                          <a:spcPts val="0"/>
                        </a:spcBef>
                        <a:spcAft>
                          <a:spcPts val="0"/>
                        </a:spcAft>
                        <a:buNone/>
                      </a:pPr>
                      <a:r>
                        <a:rPr lang="en-US" sz="2800"/>
                        <a:t>Time (Min)</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0g</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1g</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2g</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3g</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4g</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1</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2.6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2.8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2</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2.4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3.8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4.2</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4.6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3</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5.4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6.4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6.8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5.8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7.2</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8.6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9</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5</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6.8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8.6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7.8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9.6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7</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9.2</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9.6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9</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0.2</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132" name="Google Shape;132;p1"/>
          <p:cNvSpPr txBox="1"/>
          <p:nvPr/>
        </p:nvSpPr>
        <p:spPr>
          <a:xfrm>
            <a:off x="22688538" y="16588600"/>
            <a:ext cx="96012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2800">
                <a:solidFill>
                  <a:schemeClr val="dk1"/>
                </a:solidFill>
                <a:latin typeface="Titillium Web"/>
                <a:ea typeface="Titillium Web"/>
                <a:cs typeface="Titillium Web"/>
                <a:sym typeface="Titillium Web"/>
              </a:rPr>
              <a:t>The Number of Leaves (on average) that have floated</a:t>
            </a:r>
            <a:endParaRPr b="1" sz="2800">
              <a:latin typeface="Titillium Web"/>
              <a:ea typeface="Titillium Web"/>
              <a:cs typeface="Titillium Web"/>
              <a:sym typeface="Titillium Web"/>
            </a:endParaRPr>
          </a:p>
        </p:txBody>
      </p:sp>
      <p:sp>
        <p:nvSpPr>
          <p:cNvPr id="133" name="Google Shape;133;p1"/>
          <p:cNvSpPr txBox="1"/>
          <p:nvPr/>
        </p:nvSpPr>
        <p:spPr>
          <a:xfrm>
            <a:off x="22688538" y="30037900"/>
            <a:ext cx="9526500" cy="19431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chemeClr val="dk1"/>
              </a:buClr>
              <a:buFont typeface="Arial"/>
              <a:buNone/>
            </a:pPr>
            <a:r>
              <a:rPr lang="en-US" sz="2800">
                <a:solidFill>
                  <a:schemeClr val="dk1"/>
                </a:solidFill>
                <a:latin typeface="Titillium Web"/>
                <a:ea typeface="Titillium Web"/>
                <a:cs typeface="Titillium Web"/>
                <a:sym typeface="Titillium Web"/>
              </a:rPr>
              <a:t>Throughout the experiment, we collected 250 data points (5 trials of 10 disks per substrate). We then took the average number of leaves floating at each minute for all the trials for each substrate. .</a:t>
            </a:r>
            <a:endParaRPr sz="2800">
              <a:solidFill>
                <a:schemeClr val="dk1"/>
              </a:solidFill>
              <a:latin typeface="Titillium Web"/>
              <a:ea typeface="Titillium Web"/>
              <a:cs typeface="Titillium Web"/>
              <a:sym typeface="Titillium Web"/>
            </a:endParaRPr>
          </a:p>
          <a:p>
            <a:pPr indent="0" lvl="0" marL="0" rtl="0" algn="l">
              <a:spcBef>
                <a:spcPts val="0"/>
              </a:spcBef>
              <a:spcAft>
                <a:spcPts val="0"/>
              </a:spcAft>
              <a:buClr>
                <a:schemeClr val="dk1"/>
              </a:buClr>
              <a:buFont typeface="Arial"/>
              <a:buNone/>
            </a:pPr>
            <a:r>
              <a:t/>
            </a:r>
            <a:endParaRPr sz="2800">
              <a:solidFill>
                <a:schemeClr val="dk1"/>
              </a:solidFill>
              <a:latin typeface="Titillium Web"/>
              <a:ea typeface="Titillium Web"/>
              <a:cs typeface="Titillium Web"/>
              <a:sym typeface="Titillium Web"/>
            </a:endParaRPr>
          </a:p>
        </p:txBody>
      </p:sp>
      <p:pic>
        <p:nvPicPr>
          <p:cNvPr id="134" name="Google Shape;134;p1"/>
          <p:cNvPicPr preferRelativeResize="0"/>
          <p:nvPr/>
        </p:nvPicPr>
        <p:blipFill rotWithShape="1">
          <a:blip r:embed="rId8">
            <a:alphaModFix/>
          </a:blip>
          <a:srcRect b="0" l="11297" r="15102" t="0"/>
          <a:stretch/>
        </p:blipFill>
        <p:spPr>
          <a:xfrm>
            <a:off x="22442250" y="7543650"/>
            <a:ext cx="10058400" cy="732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D5CD"/>
        </a:solidFill>
      </p:bgPr>
    </p:bg>
    <p:spTree>
      <p:nvGrpSpPr>
        <p:cNvPr id="139" name="Shape 139"/>
        <p:cNvGrpSpPr/>
        <p:nvPr/>
      </p:nvGrpSpPr>
      <p:grpSpPr>
        <a:xfrm>
          <a:off x="0" y="0"/>
          <a:ext cx="0" cy="0"/>
          <a:chOff x="0" y="0"/>
          <a:chExt cx="0" cy="0"/>
        </a:xfrm>
      </p:grpSpPr>
      <p:sp>
        <p:nvSpPr>
          <p:cNvPr id="140" name="Google Shape;140;ga299f3c8b7_0_0"/>
          <p:cNvSpPr txBox="1"/>
          <p:nvPr>
            <p:ph type="title"/>
          </p:nvPr>
        </p:nvSpPr>
        <p:spPr>
          <a:xfrm>
            <a:off x="2193925" y="1317625"/>
            <a:ext cx="39503400" cy="5486400"/>
          </a:xfrm>
          <a:prstGeom prst="rect">
            <a:avLst/>
          </a:prstGeom>
          <a:solidFill>
            <a:srgbClr val="028260"/>
          </a:solidFill>
        </p:spPr>
        <p:txBody>
          <a:bodyPr anchorCtr="0" anchor="ctr" bIns="235100" lIns="470200" spcFirstLastPara="1" rIns="470200" wrap="square" tIns="235100">
            <a:noAutofit/>
          </a:bodyPr>
          <a:lstStyle/>
          <a:p>
            <a:pPr indent="0" lvl="0" marL="0" rtl="0" algn="ctr">
              <a:spcBef>
                <a:spcPts val="0"/>
              </a:spcBef>
              <a:spcAft>
                <a:spcPts val="0"/>
              </a:spcAft>
              <a:buNone/>
            </a:pPr>
            <a:r>
              <a:rPr lang="en-US">
                <a:solidFill>
                  <a:schemeClr val="lt1"/>
                </a:solidFill>
                <a:latin typeface="Amaranth"/>
                <a:ea typeface="Amaranth"/>
                <a:cs typeface="Amaranth"/>
                <a:sym typeface="Amaranth"/>
              </a:rPr>
              <a:t>Abstract</a:t>
            </a:r>
            <a:endParaRPr>
              <a:solidFill>
                <a:schemeClr val="lt1"/>
              </a:solidFill>
              <a:latin typeface="Amaranth"/>
              <a:ea typeface="Amaranth"/>
              <a:cs typeface="Amaranth"/>
              <a:sym typeface="Amaranth"/>
            </a:endParaRPr>
          </a:p>
        </p:txBody>
      </p:sp>
      <p:sp>
        <p:nvSpPr>
          <p:cNvPr id="141" name="Google Shape;141;ga299f3c8b7_0_0"/>
          <p:cNvSpPr txBox="1"/>
          <p:nvPr>
            <p:ph idx="1" type="body"/>
          </p:nvPr>
        </p:nvSpPr>
        <p:spPr>
          <a:xfrm>
            <a:off x="2385575" y="8747125"/>
            <a:ext cx="19370700" cy="21726600"/>
          </a:xfrm>
          <a:prstGeom prst="rect">
            <a:avLst/>
          </a:prstGeom>
          <a:solidFill>
            <a:schemeClr val="lt1"/>
          </a:solidFill>
        </p:spPr>
        <p:txBody>
          <a:bodyPr anchorCtr="0" anchor="ctr" bIns="235100" lIns="470200" spcFirstLastPara="1" rIns="470200" wrap="square" tIns="235100">
            <a:noAutofit/>
          </a:bodyPr>
          <a:lstStyle/>
          <a:p>
            <a:pPr indent="-1149350" lvl="0" marL="457200" rtl="0" algn="ctr">
              <a:lnSpc>
                <a:spcPct val="115000"/>
              </a:lnSpc>
              <a:spcBef>
                <a:spcPts val="360"/>
              </a:spcBef>
              <a:spcAft>
                <a:spcPts val="0"/>
              </a:spcAft>
              <a:buClr>
                <a:srgbClr val="028260"/>
              </a:buClr>
              <a:buSzPts val="14500"/>
              <a:buFont typeface="Titillium Web"/>
              <a:buChar char="-"/>
            </a:pPr>
            <a:r>
              <a:rPr lang="en-US" sz="14500">
                <a:solidFill>
                  <a:srgbClr val="028260"/>
                </a:solidFill>
                <a:latin typeface="Titillium Web"/>
                <a:ea typeface="Titillium Web"/>
                <a:cs typeface="Titillium Web"/>
                <a:sym typeface="Titillium Web"/>
              </a:rPr>
              <a:t>Test the effect of substrate concentration on Photosynthesis</a:t>
            </a:r>
            <a:endParaRPr sz="14500">
              <a:solidFill>
                <a:srgbClr val="028260"/>
              </a:solidFill>
              <a:latin typeface="Titillium Web"/>
              <a:ea typeface="Titillium Web"/>
              <a:cs typeface="Titillium Web"/>
              <a:sym typeface="Titillium Web"/>
            </a:endParaRPr>
          </a:p>
          <a:p>
            <a:pPr indent="-1149350" lvl="0" marL="457200" rtl="0" algn="ctr">
              <a:lnSpc>
                <a:spcPct val="115000"/>
              </a:lnSpc>
              <a:spcBef>
                <a:spcPts val="0"/>
              </a:spcBef>
              <a:spcAft>
                <a:spcPts val="0"/>
              </a:spcAft>
              <a:buClr>
                <a:srgbClr val="028260"/>
              </a:buClr>
              <a:buSzPts val="14500"/>
              <a:buFont typeface="Titillium Web"/>
              <a:buChar char="-"/>
            </a:pPr>
            <a:r>
              <a:rPr lang="en-US" sz="14500">
                <a:solidFill>
                  <a:srgbClr val="028260"/>
                </a:solidFill>
                <a:latin typeface="Titillium Web"/>
                <a:ea typeface="Titillium Web"/>
                <a:cs typeface="Titillium Web"/>
                <a:sym typeface="Titillium Web"/>
              </a:rPr>
              <a:t>Simulate photosynthesis</a:t>
            </a:r>
            <a:endParaRPr sz="14500">
              <a:solidFill>
                <a:srgbClr val="028260"/>
              </a:solidFill>
              <a:latin typeface="Titillium Web"/>
              <a:ea typeface="Titillium Web"/>
              <a:cs typeface="Titillium Web"/>
              <a:sym typeface="Titillium Web"/>
            </a:endParaRPr>
          </a:p>
          <a:p>
            <a:pPr indent="-1149350" lvl="0" marL="457200" rtl="0" algn="ctr">
              <a:lnSpc>
                <a:spcPct val="115000"/>
              </a:lnSpc>
              <a:spcBef>
                <a:spcPts val="0"/>
              </a:spcBef>
              <a:spcAft>
                <a:spcPts val="0"/>
              </a:spcAft>
              <a:buClr>
                <a:srgbClr val="028260"/>
              </a:buClr>
              <a:buSzPts val="14500"/>
              <a:buFont typeface="Titillium Web"/>
              <a:buChar char="-"/>
            </a:pPr>
            <a:r>
              <a:rPr lang="en-US" sz="14500">
                <a:solidFill>
                  <a:srgbClr val="028260"/>
                </a:solidFill>
                <a:latin typeface="Titillium Web"/>
                <a:ea typeface="Titillium Web"/>
                <a:cs typeface="Titillium Web"/>
                <a:sym typeface="Titillium Web"/>
              </a:rPr>
              <a:t>Successful experiment</a:t>
            </a:r>
            <a:endParaRPr sz="14500">
              <a:solidFill>
                <a:srgbClr val="028260"/>
              </a:solidFill>
              <a:latin typeface="Titillium Web"/>
              <a:ea typeface="Titillium Web"/>
              <a:cs typeface="Titillium Web"/>
              <a:sym typeface="Titillium Web"/>
            </a:endParaRPr>
          </a:p>
        </p:txBody>
      </p:sp>
      <p:pic>
        <p:nvPicPr>
          <p:cNvPr id="142" name="Google Shape;142;ga299f3c8b7_0_0"/>
          <p:cNvPicPr preferRelativeResize="0"/>
          <p:nvPr/>
        </p:nvPicPr>
        <p:blipFill>
          <a:blip r:embed="rId3">
            <a:alphaModFix/>
          </a:blip>
          <a:stretch>
            <a:fillRect/>
          </a:stretch>
        </p:blipFill>
        <p:spPr>
          <a:xfrm>
            <a:off x="23596375" y="8747125"/>
            <a:ext cx="17909253" cy="21726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D5CD"/>
        </a:solidFill>
      </p:bgPr>
    </p:bg>
    <p:spTree>
      <p:nvGrpSpPr>
        <p:cNvPr id="147" name="Shape 147"/>
        <p:cNvGrpSpPr/>
        <p:nvPr/>
      </p:nvGrpSpPr>
      <p:grpSpPr>
        <a:xfrm>
          <a:off x="0" y="0"/>
          <a:ext cx="0" cy="0"/>
          <a:chOff x="0" y="0"/>
          <a:chExt cx="0" cy="0"/>
        </a:xfrm>
      </p:grpSpPr>
      <p:sp>
        <p:nvSpPr>
          <p:cNvPr id="148" name="Google Shape;148;ga299f3c8b7_0_9"/>
          <p:cNvSpPr txBox="1"/>
          <p:nvPr>
            <p:ph type="title"/>
          </p:nvPr>
        </p:nvSpPr>
        <p:spPr>
          <a:xfrm>
            <a:off x="2193925" y="1317625"/>
            <a:ext cx="39503400" cy="5486400"/>
          </a:xfrm>
          <a:prstGeom prst="rect">
            <a:avLst/>
          </a:prstGeom>
          <a:solidFill>
            <a:srgbClr val="028260"/>
          </a:solidFill>
        </p:spPr>
        <p:txBody>
          <a:bodyPr anchorCtr="0" anchor="ctr" bIns="235100" lIns="470200" spcFirstLastPara="1" rIns="470200" wrap="square" tIns="235100">
            <a:noAutofit/>
          </a:bodyPr>
          <a:lstStyle/>
          <a:p>
            <a:pPr indent="0" lvl="0" marL="0" rtl="0" algn="ctr">
              <a:spcBef>
                <a:spcPts val="0"/>
              </a:spcBef>
              <a:spcAft>
                <a:spcPts val="0"/>
              </a:spcAft>
              <a:buNone/>
            </a:pPr>
            <a:r>
              <a:rPr lang="en-US">
                <a:solidFill>
                  <a:schemeClr val="lt1"/>
                </a:solidFill>
                <a:latin typeface="Amaranth"/>
                <a:ea typeface="Amaranth"/>
                <a:cs typeface="Amaranth"/>
                <a:sym typeface="Amaranth"/>
              </a:rPr>
              <a:t>Background Information</a:t>
            </a:r>
            <a:endParaRPr>
              <a:solidFill>
                <a:schemeClr val="lt1"/>
              </a:solidFill>
              <a:latin typeface="Amaranth"/>
              <a:ea typeface="Amaranth"/>
              <a:cs typeface="Amaranth"/>
              <a:sym typeface="Amaranth"/>
            </a:endParaRPr>
          </a:p>
        </p:txBody>
      </p:sp>
      <p:sp>
        <p:nvSpPr>
          <p:cNvPr id="149" name="Google Shape;149;ga299f3c8b7_0_9"/>
          <p:cNvSpPr txBox="1"/>
          <p:nvPr>
            <p:ph idx="1" type="body"/>
          </p:nvPr>
        </p:nvSpPr>
        <p:spPr>
          <a:xfrm>
            <a:off x="2385575" y="8747125"/>
            <a:ext cx="39503400" cy="21726600"/>
          </a:xfrm>
          <a:prstGeom prst="rect">
            <a:avLst/>
          </a:prstGeom>
          <a:solidFill>
            <a:schemeClr val="lt1"/>
          </a:solidFill>
        </p:spPr>
        <p:txBody>
          <a:bodyPr anchorCtr="0" anchor="ctr" bIns="235100" lIns="470200" spcFirstLastPara="1" rIns="470200" wrap="square" tIns="235100">
            <a:noAutofit/>
          </a:bodyPr>
          <a:lstStyle/>
          <a:p>
            <a:pPr indent="-1149350" lvl="0" marL="457200" rtl="0" algn="ctr">
              <a:lnSpc>
                <a:spcPct val="115000"/>
              </a:lnSpc>
              <a:spcBef>
                <a:spcPts val="360"/>
              </a:spcBef>
              <a:spcAft>
                <a:spcPts val="0"/>
              </a:spcAft>
              <a:buClr>
                <a:srgbClr val="028260"/>
              </a:buClr>
              <a:buSzPts val="14500"/>
              <a:buFont typeface="Titillium Web"/>
              <a:buChar char="-"/>
            </a:pPr>
            <a:r>
              <a:rPr lang="en-US" sz="14500">
                <a:solidFill>
                  <a:srgbClr val="028260"/>
                </a:solidFill>
                <a:latin typeface="Titillium Web"/>
                <a:ea typeface="Titillium Web"/>
                <a:cs typeface="Titillium Web"/>
                <a:sym typeface="Titillium Web"/>
              </a:rPr>
              <a:t>Photosynthesis: major process for plants to gain energy</a:t>
            </a:r>
            <a:endParaRPr sz="14500">
              <a:solidFill>
                <a:srgbClr val="028260"/>
              </a:solidFill>
              <a:latin typeface="Titillium Web"/>
              <a:ea typeface="Titillium Web"/>
              <a:cs typeface="Titillium Web"/>
              <a:sym typeface="Titillium Web"/>
            </a:endParaRPr>
          </a:p>
          <a:p>
            <a:pPr indent="-1149350" lvl="0" marL="457200" rtl="0" algn="ctr">
              <a:lnSpc>
                <a:spcPct val="115000"/>
              </a:lnSpc>
              <a:spcBef>
                <a:spcPts val="0"/>
              </a:spcBef>
              <a:spcAft>
                <a:spcPts val="0"/>
              </a:spcAft>
              <a:buClr>
                <a:srgbClr val="028260"/>
              </a:buClr>
              <a:buSzPts val="14500"/>
              <a:buFont typeface="Titillium Web"/>
              <a:buChar char="-"/>
            </a:pPr>
            <a:r>
              <a:rPr lang="en-US" sz="14500">
                <a:solidFill>
                  <a:srgbClr val="028260"/>
                </a:solidFill>
                <a:latin typeface="Titillium Web"/>
                <a:ea typeface="Titillium Web"/>
                <a:cs typeface="Titillium Web"/>
                <a:sym typeface="Titillium Web"/>
              </a:rPr>
              <a:t>Simulate photosynthesis in a controlled environment</a:t>
            </a:r>
            <a:endParaRPr sz="14500">
              <a:solidFill>
                <a:srgbClr val="028260"/>
              </a:solidFill>
              <a:latin typeface="Titillium Web"/>
              <a:ea typeface="Titillium Web"/>
              <a:cs typeface="Titillium Web"/>
              <a:sym typeface="Titillium Web"/>
            </a:endParaRPr>
          </a:p>
          <a:p>
            <a:pPr indent="0" lvl="0" marL="457200" rtl="0" algn="ctr">
              <a:lnSpc>
                <a:spcPct val="115000"/>
              </a:lnSpc>
              <a:spcBef>
                <a:spcPts val="360"/>
              </a:spcBef>
              <a:spcAft>
                <a:spcPts val="0"/>
              </a:spcAft>
              <a:buNone/>
            </a:pPr>
            <a:r>
              <a:t/>
            </a:r>
            <a:endParaRPr sz="14500">
              <a:solidFill>
                <a:srgbClr val="028260"/>
              </a:solidFill>
              <a:latin typeface="Titillium Web"/>
              <a:ea typeface="Titillium Web"/>
              <a:cs typeface="Titillium Web"/>
              <a:sym typeface="Titillium Web"/>
            </a:endParaRPr>
          </a:p>
          <a:p>
            <a:pPr indent="0" lvl="0" marL="457200" rtl="0" algn="ctr">
              <a:lnSpc>
                <a:spcPct val="115000"/>
              </a:lnSpc>
              <a:spcBef>
                <a:spcPts val="360"/>
              </a:spcBef>
              <a:spcAft>
                <a:spcPts val="0"/>
              </a:spcAft>
              <a:buNone/>
            </a:pPr>
            <a:r>
              <a:rPr lang="en-US" sz="14500">
                <a:solidFill>
                  <a:srgbClr val="028260"/>
                </a:solidFill>
                <a:latin typeface="Titillium Web"/>
                <a:ea typeface="Titillium Web"/>
                <a:cs typeface="Titillium Web"/>
                <a:sym typeface="Titillium Web"/>
              </a:rPr>
              <a:t>Question: </a:t>
            </a:r>
            <a:r>
              <a:rPr lang="en-US" sz="14500">
                <a:solidFill>
                  <a:srgbClr val="028260"/>
                </a:solidFill>
                <a:latin typeface="Titillium Web"/>
                <a:ea typeface="Titillium Web"/>
                <a:cs typeface="Titillium Web"/>
                <a:sym typeface="Titillium Web"/>
              </a:rPr>
              <a:t>How do varying levels of substrate concentration (Carbon Dioxide) affect the rate at which spinach leaves can photosynthesize?</a:t>
            </a:r>
            <a:endParaRPr sz="14500">
              <a:solidFill>
                <a:srgbClr val="028260"/>
              </a:solidFill>
              <a:latin typeface="Titillium Web"/>
              <a:ea typeface="Titillium Web"/>
              <a:cs typeface="Titillium Web"/>
              <a:sym typeface="Titillium We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D5CD"/>
        </a:solidFill>
      </p:bgPr>
    </p:bg>
    <p:spTree>
      <p:nvGrpSpPr>
        <p:cNvPr id="154" name="Shape 154"/>
        <p:cNvGrpSpPr/>
        <p:nvPr/>
      </p:nvGrpSpPr>
      <p:grpSpPr>
        <a:xfrm>
          <a:off x="0" y="0"/>
          <a:ext cx="0" cy="0"/>
          <a:chOff x="0" y="0"/>
          <a:chExt cx="0" cy="0"/>
        </a:xfrm>
      </p:grpSpPr>
      <p:sp>
        <p:nvSpPr>
          <p:cNvPr id="155" name="Google Shape;155;ga299f3c8b7_0_20"/>
          <p:cNvSpPr txBox="1"/>
          <p:nvPr>
            <p:ph type="title"/>
          </p:nvPr>
        </p:nvSpPr>
        <p:spPr>
          <a:xfrm>
            <a:off x="2193925" y="1317625"/>
            <a:ext cx="39503400" cy="5486400"/>
          </a:xfrm>
          <a:prstGeom prst="rect">
            <a:avLst/>
          </a:prstGeom>
          <a:solidFill>
            <a:srgbClr val="028260"/>
          </a:solidFill>
        </p:spPr>
        <p:txBody>
          <a:bodyPr anchorCtr="0" anchor="ctr" bIns="235100" lIns="470200" spcFirstLastPara="1" rIns="470200" wrap="square" tIns="235100">
            <a:noAutofit/>
          </a:bodyPr>
          <a:lstStyle/>
          <a:p>
            <a:pPr indent="0" lvl="0" marL="0" rtl="0" algn="ctr">
              <a:spcBef>
                <a:spcPts val="0"/>
              </a:spcBef>
              <a:spcAft>
                <a:spcPts val="0"/>
              </a:spcAft>
              <a:buNone/>
            </a:pPr>
            <a:r>
              <a:rPr lang="en-US">
                <a:solidFill>
                  <a:schemeClr val="lt1"/>
                </a:solidFill>
                <a:latin typeface="Amaranth"/>
                <a:ea typeface="Amaranth"/>
                <a:cs typeface="Amaranth"/>
                <a:sym typeface="Amaranth"/>
              </a:rPr>
              <a:t>Hypothesis</a:t>
            </a:r>
            <a:endParaRPr>
              <a:solidFill>
                <a:schemeClr val="lt1"/>
              </a:solidFill>
              <a:latin typeface="Amaranth"/>
              <a:ea typeface="Amaranth"/>
              <a:cs typeface="Amaranth"/>
              <a:sym typeface="Amaranth"/>
            </a:endParaRPr>
          </a:p>
        </p:txBody>
      </p:sp>
      <p:sp>
        <p:nvSpPr>
          <p:cNvPr id="156" name="Google Shape;156;ga299f3c8b7_0_20"/>
          <p:cNvSpPr txBox="1"/>
          <p:nvPr>
            <p:ph idx="1" type="body"/>
          </p:nvPr>
        </p:nvSpPr>
        <p:spPr>
          <a:xfrm>
            <a:off x="2385575" y="8747125"/>
            <a:ext cx="39503400" cy="8474100"/>
          </a:xfrm>
          <a:prstGeom prst="rect">
            <a:avLst/>
          </a:prstGeom>
          <a:solidFill>
            <a:schemeClr val="lt1"/>
          </a:solidFill>
        </p:spPr>
        <p:txBody>
          <a:bodyPr anchorCtr="0" anchor="ctr" bIns="235100" lIns="470200" spcFirstLastPara="1" rIns="470200" wrap="square" tIns="235100">
            <a:noAutofit/>
          </a:bodyPr>
          <a:lstStyle/>
          <a:p>
            <a:pPr indent="0" lvl="0" marL="457200" rtl="0" algn="ctr">
              <a:lnSpc>
                <a:spcPct val="115000"/>
              </a:lnSpc>
              <a:spcBef>
                <a:spcPts val="360"/>
              </a:spcBef>
              <a:spcAft>
                <a:spcPts val="0"/>
              </a:spcAft>
              <a:buNone/>
            </a:pPr>
            <a:r>
              <a:rPr lang="en-US" sz="14500">
                <a:solidFill>
                  <a:srgbClr val="028260"/>
                </a:solidFill>
                <a:latin typeface="Titillium Web"/>
                <a:ea typeface="Titillium Web"/>
                <a:cs typeface="Titillium Web"/>
                <a:sym typeface="Titillium Web"/>
              </a:rPr>
              <a:t>If the amount of substrate changes, then the rate of Photosynthesis will change</a:t>
            </a:r>
            <a:endParaRPr sz="14500">
              <a:solidFill>
                <a:srgbClr val="028260"/>
              </a:solidFill>
              <a:latin typeface="Titillium Web"/>
              <a:ea typeface="Titillium Web"/>
              <a:cs typeface="Titillium Web"/>
              <a:sym typeface="Titillium Web"/>
            </a:endParaRPr>
          </a:p>
        </p:txBody>
      </p:sp>
      <p:sp>
        <p:nvSpPr>
          <p:cNvPr id="157" name="Google Shape;157;ga299f3c8b7_0_20"/>
          <p:cNvSpPr txBox="1"/>
          <p:nvPr>
            <p:ph idx="1" type="body"/>
          </p:nvPr>
        </p:nvSpPr>
        <p:spPr>
          <a:xfrm>
            <a:off x="2385575" y="19164325"/>
            <a:ext cx="39503400" cy="10858500"/>
          </a:xfrm>
          <a:prstGeom prst="rect">
            <a:avLst/>
          </a:prstGeom>
          <a:solidFill>
            <a:schemeClr val="lt1"/>
          </a:solidFill>
        </p:spPr>
        <p:txBody>
          <a:bodyPr anchorCtr="0" anchor="ctr" bIns="235100" lIns="470200" spcFirstLastPara="1" rIns="470200" wrap="square" tIns="235100">
            <a:noAutofit/>
          </a:bodyPr>
          <a:lstStyle/>
          <a:p>
            <a:pPr indent="0" lvl="0" marL="457200" rtl="0" algn="ctr">
              <a:lnSpc>
                <a:spcPct val="115000"/>
              </a:lnSpc>
              <a:spcBef>
                <a:spcPts val="360"/>
              </a:spcBef>
              <a:spcAft>
                <a:spcPts val="0"/>
              </a:spcAft>
              <a:buNone/>
            </a:pPr>
            <a:r>
              <a:rPr lang="en-US" sz="14500">
                <a:solidFill>
                  <a:srgbClr val="028260"/>
                </a:solidFill>
                <a:latin typeface="Titillium Web"/>
                <a:ea typeface="Titillium Web"/>
                <a:cs typeface="Titillium Web"/>
                <a:sym typeface="Titillium Web"/>
              </a:rPr>
              <a:t>At a certain point, even as the substrate increases, the rate of reaction will remain the same</a:t>
            </a:r>
            <a:endParaRPr sz="14500">
              <a:solidFill>
                <a:srgbClr val="028260"/>
              </a:solidFill>
              <a:latin typeface="Titillium Web"/>
              <a:ea typeface="Titillium Web"/>
              <a:cs typeface="Titillium Web"/>
              <a:sym typeface="Titillium We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D5CD"/>
        </a:solidFill>
      </p:bgPr>
    </p:bg>
    <p:spTree>
      <p:nvGrpSpPr>
        <p:cNvPr id="162" name="Shape 162"/>
        <p:cNvGrpSpPr/>
        <p:nvPr/>
      </p:nvGrpSpPr>
      <p:grpSpPr>
        <a:xfrm>
          <a:off x="0" y="0"/>
          <a:ext cx="0" cy="0"/>
          <a:chOff x="0" y="0"/>
          <a:chExt cx="0" cy="0"/>
        </a:xfrm>
      </p:grpSpPr>
      <p:sp>
        <p:nvSpPr>
          <p:cNvPr id="163" name="Google Shape;163;ga299f3c8b7_0_36"/>
          <p:cNvSpPr txBox="1"/>
          <p:nvPr>
            <p:ph type="title"/>
          </p:nvPr>
        </p:nvSpPr>
        <p:spPr>
          <a:xfrm>
            <a:off x="2193925" y="1317625"/>
            <a:ext cx="39503400" cy="5486400"/>
          </a:xfrm>
          <a:prstGeom prst="rect">
            <a:avLst/>
          </a:prstGeom>
          <a:solidFill>
            <a:srgbClr val="028260"/>
          </a:solidFill>
        </p:spPr>
        <p:txBody>
          <a:bodyPr anchorCtr="0" anchor="ctr" bIns="235100" lIns="470200" spcFirstLastPara="1" rIns="470200" wrap="square" tIns="235100">
            <a:noAutofit/>
          </a:bodyPr>
          <a:lstStyle/>
          <a:p>
            <a:pPr indent="0" lvl="0" marL="0" rtl="0" algn="ctr">
              <a:spcBef>
                <a:spcPts val="0"/>
              </a:spcBef>
              <a:spcAft>
                <a:spcPts val="0"/>
              </a:spcAft>
              <a:buNone/>
            </a:pPr>
            <a:r>
              <a:rPr lang="en-US">
                <a:solidFill>
                  <a:schemeClr val="lt1"/>
                </a:solidFill>
                <a:latin typeface="Amaranth"/>
                <a:ea typeface="Amaranth"/>
                <a:cs typeface="Amaranth"/>
                <a:sym typeface="Amaranth"/>
              </a:rPr>
              <a:t>Design</a:t>
            </a:r>
            <a:endParaRPr>
              <a:solidFill>
                <a:schemeClr val="lt1"/>
              </a:solidFill>
              <a:latin typeface="Amaranth"/>
              <a:ea typeface="Amaranth"/>
              <a:cs typeface="Amaranth"/>
              <a:sym typeface="Amaranth"/>
            </a:endParaRPr>
          </a:p>
        </p:txBody>
      </p:sp>
      <p:sp>
        <p:nvSpPr>
          <p:cNvPr id="164" name="Google Shape;164;ga299f3c8b7_0_36"/>
          <p:cNvSpPr txBox="1"/>
          <p:nvPr>
            <p:ph idx="1" type="body"/>
          </p:nvPr>
        </p:nvSpPr>
        <p:spPr>
          <a:xfrm>
            <a:off x="2385575" y="8747125"/>
            <a:ext cx="39503400" cy="21428100"/>
          </a:xfrm>
          <a:prstGeom prst="rect">
            <a:avLst/>
          </a:prstGeom>
          <a:solidFill>
            <a:schemeClr val="lt1"/>
          </a:solidFill>
        </p:spPr>
        <p:txBody>
          <a:bodyPr anchorCtr="0" anchor="ctr" bIns="235100" lIns="470200" spcFirstLastPara="1" rIns="470200" wrap="square" tIns="235100">
            <a:noAutofit/>
          </a:bodyPr>
          <a:lstStyle/>
          <a:p>
            <a:pPr indent="0" lvl="0" marL="457200" rtl="0" algn="ctr">
              <a:lnSpc>
                <a:spcPct val="115000"/>
              </a:lnSpc>
              <a:spcBef>
                <a:spcPts val="360"/>
              </a:spcBef>
              <a:spcAft>
                <a:spcPts val="0"/>
              </a:spcAft>
              <a:buNone/>
            </a:pPr>
            <a:r>
              <a:rPr lang="en-US" sz="14500">
                <a:solidFill>
                  <a:srgbClr val="028260"/>
                </a:solidFill>
                <a:latin typeface="Titillium Web"/>
                <a:ea typeface="Titillium Web"/>
                <a:cs typeface="Titillium Web"/>
                <a:sym typeface="Titillium Web"/>
              </a:rPr>
              <a:t>Independent Variable: Substrate amount (0g, 1g, 2g, 3g, 4g)</a:t>
            </a:r>
            <a:endParaRPr sz="14500">
              <a:solidFill>
                <a:srgbClr val="028260"/>
              </a:solidFill>
              <a:latin typeface="Titillium Web"/>
              <a:ea typeface="Titillium Web"/>
              <a:cs typeface="Titillium Web"/>
              <a:sym typeface="Titillium Web"/>
            </a:endParaRPr>
          </a:p>
          <a:p>
            <a:pPr indent="0" lvl="0" marL="457200" rtl="0" algn="ctr">
              <a:lnSpc>
                <a:spcPct val="115000"/>
              </a:lnSpc>
              <a:spcBef>
                <a:spcPts val="360"/>
              </a:spcBef>
              <a:spcAft>
                <a:spcPts val="0"/>
              </a:spcAft>
              <a:buNone/>
            </a:pPr>
            <a:r>
              <a:rPr lang="en-US" sz="14500">
                <a:solidFill>
                  <a:srgbClr val="028260"/>
                </a:solidFill>
                <a:latin typeface="Titillium Web"/>
                <a:ea typeface="Titillium Web"/>
                <a:cs typeface="Titillium Web"/>
                <a:sym typeface="Titillium Web"/>
              </a:rPr>
              <a:t>Dependent Variable: Number of leaves floating after each minute</a:t>
            </a:r>
            <a:endParaRPr sz="14500">
              <a:solidFill>
                <a:srgbClr val="028260"/>
              </a:solidFill>
              <a:latin typeface="Titillium Web"/>
              <a:ea typeface="Titillium Web"/>
              <a:cs typeface="Titillium Web"/>
              <a:sym typeface="Titillium Web"/>
            </a:endParaRPr>
          </a:p>
          <a:p>
            <a:pPr indent="0" lvl="0" marL="457200" rtl="0" algn="ctr">
              <a:lnSpc>
                <a:spcPct val="115000"/>
              </a:lnSpc>
              <a:spcBef>
                <a:spcPts val="360"/>
              </a:spcBef>
              <a:spcAft>
                <a:spcPts val="0"/>
              </a:spcAft>
              <a:buNone/>
            </a:pPr>
            <a:r>
              <a:t/>
            </a:r>
            <a:endParaRPr sz="14500">
              <a:solidFill>
                <a:srgbClr val="028260"/>
              </a:solidFill>
              <a:latin typeface="Titillium Web"/>
              <a:ea typeface="Titillium Web"/>
              <a:cs typeface="Titillium Web"/>
              <a:sym typeface="Titillium Web"/>
            </a:endParaRPr>
          </a:p>
          <a:p>
            <a:pPr indent="0" lvl="0" marL="457200" rtl="0" algn="ctr">
              <a:lnSpc>
                <a:spcPct val="115000"/>
              </a:lnSpc>
              <a:spcBef>
                <a:spcPts val="360"/>
              </a:spcBef>
              <a:spcAft>
                <a:spcPts val="0"/>
              </a:spcAft>
              <a:buNone/>
            </a:pPr>
            <a:r>
              <a:rPr lang="en-US" sz="14500">
                <a:solidFill>
                  <a:srgbClr val="028260"/>
                </a:solidFill>
                <a:latin typeface="Titillium Web"/>
                <a:ea typeface="Titillium Web"/>
                <a:cs typeface="Titillium Web"/>
                <a:sym typeface="Titillium Web"/>
              </a:rPr>
              <a:t>5 repetitions x 10 disks x 5 substrates = 250 datapoints</a:t>
            </a:r>
            <a:endParaRPr sz="14500">
              <a:solidFill>
                <a:srgbClr val="028260"/>
              </a:solidFill>
              <a:latin typeface="Titillium Web"/>
              <a:ea typeface="Titillium Web"/>
              <a:cs typeface="Titillium Web"/>
              <a:sym typeface="Titillium We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D5CD"/>
        </a:solidFill>
      </p:bgPr>
    </p:bg>
    <p:spTree>
      <p:nvGrpSpPr>
        <p:cNvPr id="169" name="Shape 169"/>
        <p:cNvGrpSpPr/>
        <p:nvPr/>
      </p:nvGrpSpPr>
      <p:grpSpPr>
        <a:xfrm>
          <a:off x="0" y="0"/>
          <a:ext cx="0" cy="0"/>
          <a:chOff x="0" y="0"/>
          <a:chExt cx="0" cy="0"/>
        </a:xfrm>
      </p:grpSpPr>
      <p:sp>
        <p:nvSpPr>
          <p:cNvPr id="170" name="Google Shape;170;ga299f3c8b7_0_46"/>
          <p:cNvSpPr txBox="1"/>
          <p:nvPr>
            <p:ph type="title"/>
          </p:nvPr>
        </p:nvSpPr>
        <p:spPr>
          <a:xfrm>
            <a:off x="2193925" y="1317625"/>
            <a:ext cx="39503400" cy="5486400"/>
          </a:xfrm>
          <a:prstGeom prst="rect">
            <a:avLst/>
          </a:prstGeom>
          <a:solidFill>
            <a:srgbClr val="028260"/>
          </a:solidFill>
        </p:spPr>
        <p:txBody>
          <a:bodyPr anchorCtr="0" anchor="ctr" bIns="235100" lIns="470200" spcFirstLastPara="1" rIns="470200" wrap="square" tIns="235100">
            <a:noAutofit/>
          </a:bodyPr>
          <a:lstStyle/>
          <a:p>
            <a:pPr indent="0" lvl="0" marL="0" rtl="0" algn="ctr">
              <a:spcBef>
                <a:spcPts val="0"/>
              </a:spcBef>
              <a:spcAft>
                <a:spcPts val="0"/>
              </a:spcAft>
              <a:buNone/>
            </a:pPr>
            <a:r>
              <a:rPr lang="en-US">
                <a:solidFill>
                  <a:schemeClr val="lt1"/>
                </a:solidFill>
                <a:latin typeface="Amaranth"/>
                <a:ea typeface="Amaranth"/>
                <a:cs typeface="Amaranth"/>
                <a:sym typeface="Amaranth"/>
              </a:rPr>
              <a:t>Data</a:t>
            </a:r>
            <a:endParaRPr>
              <a:solidFill>
                <a:schemeClr val="lt1"/>
              </a:solidFill>
              <a:latin typeface="Amaranth"/>
              <a:ea typeface="Amaranth"/>
              <a:cs typeface="Amaranth"/>
              <a:sym typeface="Amaranth"/>
            </a:endParaRPr>
          </a:p>
        </p:txBody>
      </p:sp>
      <p:pic>
        <p:nvPicPr>
          <p:cNvPr id="171" name="Google Shape;171;ga299f3c8b7_0_46" title="Chart"/>
          <p:cNvPicPr preferRelativeResize="0"/>
          <p:nvPr/>
        </p:nvPicPr>
        <p:blipFill rotWithShape="1">
          <a:blip r:embed="rId3">
            <a:alphaModFix/>
          </a:blip>
          <a:srcRect b="4136" l="2345" r="2326" t="2692"/>
          <a:stretch/>
        </p:blipFill>
        <p:spPr>
          <a:xfrm>
            <a:off x="10655825" y="7642225"/>
            <a:ext cx="22579551" cy="13644224"/>
          </a:xfrm>
          <a:prstGeom prst="rect">
            <a:avLst/>
          </a:prstGeom>
          <a:noFill/>
          <a:ln>
            <a:noFill/>
          </a:ln>
        </p:spPr>
      </p:pic>
      <p:graphicFrame>
        <p:nvGraphicFramePr>
          <p:cNvPr id="172" name="Google Shape;172;ga299f3c8b7_0_46"/>
          <p:cNvGraphicFramePr/>
          <p:nvPr/>
        </p:nvGraphicFramePr>
        <p:xfrm>
          <a:off x="9732100" y="22658050"/>
          <a:ext cx="3000000" cy="3000000"/>
        </p:xfrm>
        <a:graphic>
          <a:graphicData uri="http://schemas.openxmlformats.org/drawingml/2006/table">
            <a:tbl>
              <a:tblPr>
                <a:noFill/>
                <a:tableStyleId>{CA93DD78-CE40-43C0-9123-305E31393D77}</a:tableStyleId>
              </a:tblPr>
              <a:tblGrid>
                <a:gridCol w="4153725"/>
                <a:gridCol w="4153725"/>
                <a:gridCol w="4153725"/>
                <a:gridCol w="4153725"/>
                <a:gridCol w="4153725"/>
                <a:gridCol w="4153725"/>
              </a:tblGrid>
              <a:tr h="777875">
                <a:tc>
                  <a:txBody>
                    <a:bodyPr/>
                    <a:lstStyle/>
                    <a:p>
                      <a:pPr indent="0" lvl="0" marL="0" rtl="0" algn="ctr">
                        <a:lnSpc>
                          <a:spcPct val="115000"/>
                        </a:lnSpc>
                        <a:spcBef>
                          <a:spcPts val="0"/>
                        </a:spcBef>
                        <a:spcAft>
                          <a:spcPts val="0"/>
                        </a:spcAft>
                        <a:buNone/>
                      </a:pPr>
                      <a:r>
                        <a:rPr lang="en-US" sz="4300"/>
                        <a:t>Time (Min)</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0g</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1g</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2g</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3g</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4g</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77875">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77875">
                <a:tc>
                  <a:txBody>
                    <a:bodyPr/>
                    <a:lstStyle/>
                    <a:p>
                      <a:pPr indent="0" lvl="0" marL="0" rtl="0" algn="ctr">
                        <a:lnSpc>
                          <a:spcPct val="115000"/>
                        </a:lnSpc>
                        <a:spcBef>
                          <a:spcPts val="0"/>
                        </a:spcBef>
                        <a:spcAft>
                          <a:spcPts val="0"/>
                        </a:spcAft>
                        <a:buNone/>
                      </a:pPr>
                      <a:r>
                        <a:rPr lang="en-US" sz="4300"/>
                        <a:t>1</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0.8</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1.4</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2.6</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2.8</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77875">
                <a:tc>
                  <a:txBody>
                    <a:bodyPr/>
                    <a:lstStyle/>
                    <a:p>
                      <a:pPr indent="0" lvl="0" marL="0" rtl="0" algn="ctr">
                        <a:lnSpc>
                          <a:spcPct val="115000"/>
                        </a:lnSpc>
                        <a:spcBef>
                          <a:spcPts val="0"/>
                        </a:spcBef>
                        <a:spcAft>
                          <a:spcPts val="0"/>
                        </a:spcAft>
                        <a:buNone/>
                      </a:pPr>
                      <a:r>
                        <a:rPr lang="en-US" sz="4300"/>
                        <a:t>2</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2.4</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3.8</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4.2</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4.6</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77875">
                <a:tc>
                  <a:txBody>
                    <a:bodyPr/>
                    <a:lstStyle/>
                    <a:p>
                      <a:pPr indent="0" lvl="0" marL="0" rtl="0" algn="ctr">
                        <a:lnSpc>
                          <a:spcPct val="115000"/>
                        </a:lnSpc>
                        <a:spcBef>
                          <a:spcPts val="0"/>
                        </a:spcBef>
                        <a:spcAft>
                          <a:spcPts val="0"/>
                        </a:spcAft>
                        <a:buNone/>
                      </a:pPr>
                      <a:r>
                        <a:rPr lang="en-US" sz="4300"/>
                        <a:t>3</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4</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5.4</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6.4</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6.8</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77875">
                <a:tc>
                  <a:txBody>
                    <a:bodyPr/>
                    <a:lstStyle/>
                    <a:p>
                      <a:pPr indent="0" lvl="0" marL="0" rtl="0" algn="ctr">
                        <a:lnSpc>
                          <a:spcPct val="115000"/>
                        </a:lnSpc>
                        <a:spcBef>
                          <a:spcPts val="0"/>
                        </a:spcBef>
                        <a:spcAft>
                          <a:spcPts val="0"/>
                        </a:spcAft>
                        <a:buNone/>
                      </a:pPr>
                      <a:r>
                        <a:rPr lang="en-US" sz="4300"/>
                        <a:t>4</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5.8</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7.2</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8.6</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9</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77875">
                <a:tc>
                  <a:txBody>
                    <a:bodyPr/>
                    <a:lstStyle/>
                    <a:p>
                      <a:pPr indent="0" lvl="0" marL="0" rtl="0" algn="ctr">
                        <a:lnSpc>
                          <a:spcPct val="115000"/>
                        </a:lnSpc>
                        <a:spcBef>
                          <a:spcPts val="0"/>
                        </a:spcBef>
                        <a:spcAft>
                          <a:spcPts val="0"/>
                        </a:spcAft>
                        <a:buNone/>
                      </a:pPr>
                      <a:r>
                        <a:rPr lang="en-US" sz="4300"/>
                        <a:t>5</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6.8</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8.6</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77875">
                <a:tc>
                  <a:txBody>
                    <a:bodyPr/>
                    <a:lstStyle/>
                    <a:p>
                      <a:pPr indent="0" lvl="0" marL="0" rtl="0" algn="ctr">
                        <a:lnSpc>
                          <a:spcPct val="115000"/>
                        </a:lnSpc>
                        <a:spcBef>
                          <a:spcPts val="0"/>
                        </a:spcBef>
                        <a:spcAft>
                          <a:spcPts val="0"/>
                        </a:spcAft>
                        <a:buNone/>
                      </a:pPr>
                      <a:r>
                        <a:rPr lang="en-US" sz="4300"/>
                        <a:t>6</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7.8</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9.6</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77875">
                <a:tc>
                  <a:txBody>
                    <a:bodyPr/>
                    <a:lstStyle/>
                    <a:p>
                      <a:pPr indent="0" lvl="0" marL="0" rtl="0" algn="ctr">
                        <a:lnSpc>
                          <a:spcPct val="115000"/>
                        </a:lnSpc>
                        <a:spcBef>
                          <a:spcPts val="0"/>
                        </a:spcBef>
                        <a:spcAft>
                          <a:spcPts val="0"/>
                        </a:spcAft>
                        <a:buNone/>
                      </a:pPr>
                      <a:r>
                        <a:rPr lang="en-US" sz="4300"/>
                        <a:t>7</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9.2</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77875">
                <a:tc>
                  <a:txBody>
                    <a:bodyPr/>
                    <a:lstStyle/>
                    <a:p>
                      <a:pPr indent="0" lvl="0" marL="0" rtl="0" algn="ctr">
                        <a:lnSpc>
                          <a:spcPct val="115000"/>
                        </a:lnSpc>
                        <a:spcBef>
                          <a:spcPts val="0"/>
                        </a:spcBef>
                        <a:spcAft>
                          <a:spcPts val="0"/>
                        </a:spcAft>
                        <a:buNone/>
                      </a:pPr>
                      <a:r>
                        <a:rPr lang="en-US" sz="4300"/>
                        <a:t>8</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9.6</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77875">
                <a:tc>
                  <a:txBody>
                    <a:bodyPr/>
                    <a:lstStyle/>
                    <a:p>
                      <a:pPr indent="0" lvl="0" marL="0" rtl="0" algn="ctr">
                        <a:lnSpc>
                          <a:spcPct val="115000"/>
                        </a:lnSpc>
                        <a:spcBef>
                          <a:spcPts val="0"/>
                        </a:spcBef>
                        <a:spcAft>
                          <a:spcPts val="0"/>
                        </a:spcAft>
                        <a:buNone/>
                      </a:pPr>
                      <a:r>
                        <a:rPr lang="en-US" sz="4300"/>
                        <a:t>9</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0.2</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77875">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0.4</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4300"/>
                        <a:t>10</a:t>
                      </a:r>
                      <a:endParaRPr sz="4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bl>
          </a:graphicData>
        </a:graphic>
      </p:graphicFrame>
      <p:sp>
        <p:nvSpPr>
          <p:cNvPr id="173" name="Google Shape;173;ga299f3c8b7_0_46"/>
          <p:cNvSpPr txBox="1"/>
          <p:nvPr/>
        </p:nvSpPr>
        <p:spPr>
          <a:xfrm>
            <a:off x="9732150" y="21793200"/>
            <a:ext cx="24922200" cy="864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5300">
                <a:solidFill>
                  <a:schemeClr val="dk1"/>
                </a:solidFill>
                <a:latin typeface="Titillium Web"/>
                <a:ea typeface="Titillium Web"/>
                <a:cs typeface="Titillium Web"/>
                <a:sym typeface="Titillium Web"/>
              </a:rPr>
              <a:t>The Number of Leaves (on average) that have floated for each substrate amount</a:t>
            </a:r>
            <a:endParaRPr b="1" sz="5300">
              <a:latin typeface="Titillium Web"/>
              <a:ea typeface="Titillium Web"/>
              <a:cs typeface="Titillium Web"/>
              <a:sym typeface="Titillium We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D5CD"/>
        </a:solidFill>
      </p:bgPr>
    </p:bg>
    <p:spTree>
      <p:nvGrpSpPr>
        <p:cNvPr id="178" name="Shape 178"/>
        <p:cNvGrpSpPr/>
        <p:nvPr/>
      </p:nvGrpSpPr>
      <p:grpSpPr>
        <a:xfrm>
          <a:off x="0" y="0"/>
          <a:ext cx="0" cy="0"/>
          <a:chOff x="0" y="0"/>
          <a:chExt cx="0" cy="0"/>
        </a:xfrm>
      </p:grpSpPr>
      <p:sp>
        <p:nvSpPr>
          <p:cNvPr id="179" name="Google Shape;179;ga299f3c8b7_0_62"/>
          <p:cNvSpPr txBox="1"/>
          <p:nvPr>
            <p:ph type="title"/>
          </p:nvPr>
        </p:nvSpPr>
        <p:spPr>
          <a:xfrm>
            <a:off x="2193925" y="1317625"/>
            <a:ext cx="39503400" cy="5486400"/>
          </a:xfrm>
          <a:prstGeom prst="rect">
            <a:avLst/>
          </a:prstGeom>
          <a:solidFill>
            <a:srgbClr val="028260"/>
          </a:solidFill>
        </p:spPr>
        <p:txBody>
          <a:bodyPr anchorCtr="0" anchor="ctr" bIns="235100" lIns="470200" spcFirstLastPara="1" rIns="470200" wrap="square" tIns="235100">
            <a:noAutofit/>
          </a:bodyPr>
          <a:lstStyle/>
          <a:p>
            <a:pPr indent="0" lvl="0" marL="0" rtl="0" algn="ctr">
              <a:spcBef>
                <a:spcPts val="0"/>
              </a:spcBef>
              <a:spcAft>
                <a:spcPts val="0"/>
              </a:spcAft>
              <a:buNone/>
            </a:pPr>
            <a:r>
              <a:rPr lang="en-US">
                <a:solidFill>
                  <a:schemeClr val="lt1"/>
                </a:solidFill>
                <a:latin typeface="Amaranth"/>
                <a:ea typeface="Amaranth"/>
                <a:cs typeface="Amaranth"/>
                <a:sym typeface="Amaranth"/>
              </a:rPr>
              <a:t>Conclusion/Reflection</a:t>
            </a:r>
            <a:endParaRPr>
              <a:solidFill>
                <a:schemeClr val="lt1"/>
              </a:solidFill>
              <a:latin typeface="Amaranth"/>
              <a:ea typeface="Amaranth"/>
              <a:cs typeface="Amaranth"/>
              <a:sym typeface="Amaranth"/>
            </a:endParaRPr>
          </a:p>
        </p:txBody>
      </p:sp>
      <p:sp>
        <p:nvSpPr>
          <p:cNvPr id="180" name="Google Shape;180;ga299f3c8b7_0_62"/>
          <p:cNvSpPr txBox="1"/>
          <p:nvPr>
            <p:ph idx="1" type="body"/>
          </p:nvPr>
        </p:nvSpPr>
        <p:spPr>
          <a:xfrm>
            <a:off x="2193925" y="8747125"/>
            <a:ext cx="39695100" cy="8702700"/>
          </a:xfrm>
          <a:prstGeom prst="rect">
            <a:avLst/>
          </a:prstGeom>
          <a:solidFill>
            <a:schemeClr val="lt1"/>
          </a:solidFill>
        </p:spPr>
        <p:txBody>
          <a:bodyPr anchorCtr="0" anchor="ctr" bIns="235100" lIns="470200" spcFirstLastPara="1" rIns="470200" wrap="square" tIns="235100">
            <a:noAutofit/>
          </a:bodyPr>
          <a:lstStyle/>
          <a:p>
            <a:pPr indent="-1149350" lvl="0" marL="457200" rtl="0" algn="ctr">
              <a:lnSpc>
                <a:spcPct val="115000"/>
              </a:lnSpc>
              <a:spcBef>
                <a:spcPts val="360"/>
              </a:spcBef>
              <a:spcAft>
                <a:spcPts val="0"/>
              </a:spcAft>
              <a:buClr>
                <a:srgbClr val="028260"/>
              </a:buClr>
              <a:buSzPts val="14500"/>
              <a:buFont typeface="Titillium Web"/>
              <a:buChar char="-"/>
            </a:pPr>
            <a:r>
              <a:rPr lang="en-US" sz="14500">
                <a:solidFill>
                  <a:srgbClr val="028260"/>
                </a:solidFill>
                <a:latin typeface="Titillium Web"/>
                <a:ea typeface="Titillium Web"/>
                <a:cs typeface="Titillium Web"/>
                <a:sym typeface="Titillium Web"/>
              </a:rPr>
              <a:t>Supports hypothesis</a:t>
            </a:r>
            <a:endParaRPr sz="14500">
              <a:solidFill>
                <a:srgbClr val="028260"/>
              </a:solidFill>
              <a:latin typeface="Titillium Web"/>
              <a:ea typeface="Titillium Web"/>
              <a:cs typeface="Titillium Web"/>
              <a:sym typeface="Titillium Web"/>
            </a:endParaRPr>
          </a:p>
          <a:p>
            <a:pPr indent="-1149350" lvl="0" marL="914400" rtl="0" algn="ctr">
              <a:lnSpc>
                <a:spcPct val="115000"/>
              </a:lnSpc>
              <a:spcBef>
                <a:spcPts val="0"/>
              </a:spcBef>
              <a:spcAft>
                <a:spcPts val="0"/>
              </a:spcAft>
              <a:buClr>
                <a:srgbClr val="028260"/>
              </a:buClr>
              <a:buSzPts val="14500"/>
              <a:buFont typeface="Titillium Web"/>
              <a:buChar char="-"/>
            </a:pPr>
            <a:r>
              <a:rPr lang="en-US" sz="14500">
                <a:solidFill>
                  <a:srgbClr val="028260"/>
                </a:solidFill>
                <a:latin typeface="Titillium Web"/>
                <a:ea typeface="Titillium Web"/>
                <a:cs typeface="Titillium Web"/>
                <a:sym typeface="Titillium Web"/>
              </a:rPr>
              <a:t>add larger substrate amounts in future experiments </a:t>
            </a:r>
            <a:endParaRPr sz="14500">
              <a:solidFill>
                <a:srgbClr val="028260"/>
              </a:solidFill>
              <a:latin typeface="Titillium Web"/>
              <a:ea typeface="Titillium Web"/>
              <a:cs typeface="Titillium Web"/>
              <a:sym typeface="Titillium Web"/>
            </a:endParaRPr>
          </a:p>
        </p:txBody>
      </p:sp>
      <p:sp>
        <p:nvSpPr>
          <p:cNvPr id="181" name="Google Shape;181;ga299f3c8b7_0_62"/>
          <p:cNvSpPr txBox="1"/>
          <p:nvPr>
            <p:ph idx="1" type="body"/>
          </p:nvPr>
        </p:nvSpPr>
        <p:spPr>
          <a:xfrm>
            <a:off x="2098050" y="19392925"/>
            <a:ext cx="39695100" cy="8702700"/>
          </a:xfrm>
          <a:prstGeom prst="rect">
            <a:avLst/>
          </a:prstGeom>
          <a:solidFill>
            <a:schemeClr val="lt1"/>
          </a:solidFill>
        </p:spPr>
        <p:txBody>
          <a:bodyPr anchorCtr="0" anchor="ctr" bIns="235100" lIns="470200" spcFirstLastPara="1" rIns="470200" wrap="square" tIns="235100">
            <a:noAutofit/>
          </a:bodyPr>
          <a:lstStyle/>
          <a:p>
            <a:pPr indent="-1149350" lvl="0" marL="914400" rtl="0" algn="ctr">
              <a:lnSpc>
                <a:spcPct val="115000"/>
              </a:lnSpc>
              <a:spcBef>
                <a:spcPts val="360"/>
              </a:spcBef>
              <a:spcAft>
                <a:spcPts val="0"/>
              </a:spcAft>
              <a:buClr>
                <a:srgbClr val="028260"/>
              </a:buClr>
              <a:buSzPts val="14500"/>
              <a:buFont typeface="Titillium Web"/>
              <a:buChar char="-"/>
            </a:pPr>
            <a:r>
              <a:rPr lang="en-US" sz="14500">
                <a:solidFill>
                  <a:srgbClr val="028260"/>
                </a:solidFill>
                <a:latin typeface="Titillium Web"/>
                <a:ea typeface="Titillium Web"/>
                <a:cs typeface="Titillium Web"/>
                <a:sym typeface="Titillium Web"/>
              </a:rPr>
              <a:t>COVID-19 restrictions</a:t>
            </a:r>
            <a:endParaRPr sz="14500">
              <a:solidFill>
                <a:srgbClr val="028260"/>
              </a:solidFill>
              <a:latin typeface="Titillium Web"/>
              <a:ea typeface="Titillium Web"/>
              <a:cs typeface="Titillium Web"/>
              <a:sym typeface="Titillium Web"/>
            </a:endParaRPr>
          </a:p>
          <a:p>
            <a:pPr indent="-1149350" lvl="0" marL="914400" rtl="0" algn="ctr">
              <a:lnSpc>
                <a:spcPct val="115000"/>
              </a:lnSpc>
              <a:spcBef>
                <a:spcPts val="0"/>
              </a:spcBef>
              <a:spcAft>
                <a:spcPts val="0"/>
              </a:spcAft>
              <a:buClr>
                <a:srgbClr val="028260"/>
              </a:buClr>
              <a:buSzPts val="14500"/>
              <a:buFont typeface="Titillium Web"/>
              <a:buChar char="-"/>
            </a:pPr>
            <a:r>
              <a:rPr lang="en-US" sz="14500">
                <a:solidFill>
                  <a:srgbClr val="028260"/>
                </a:solidFill>
                <a:latin typeface="Titillium Web"/>
                <a:ea typeface="Titillium Web"/>
                <a:cs typeface="Titillium Web"/>
                <a:sym typeface="Titillium Web"/>
              </a:rPr>
              <a:t>many failed attempts</a:t>
            </a:r>
            <a:endParaRPr sz="14500">
              <a:solidFill>
                <a:srgbClr val="028260"/>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D5CD"/>
        </a:solidFill>
      </p:bgPr>
    </p:bg>
    <p:spTree>
      <p:nvGrpSpPr>
        <p:cNvPr id="186" name="Shape 186"/>
        <p:cNvGrpSpPr/>
        <p:nvPr/>
      </p:nvGrpSpPr>
      <p:grpSpPr>
        <a:xfrm>
          <a:off x="0" y="0"/>
          <a:ext cx="0" cy="0"/>
          <a:chOff x="0" y="0"/>
          <a:chExt cx="0" cy="0"/>
        </a:xfrm>
      </p:grpSpPr>
      <p:pic>
        <p:nvPicPr>
          <p:cNvPr id="187" name="Google Shape;187;ga299f3c8b7_0_78" title="Floating Leaf Assay Lab Video.mp4">
            <a:hlinkClick r:id="rId3"/>
          </p:cNvPr>
          <p:cNvPicPr preferRelativeResize="0"/>
          <p:nvPr/>
        </p:nvPicPr>
        <p:blipFill>
          <a:blip r:embed="rId4">
            <a:alphaModFix/>
          </a:blip>
          <a:stretch>
            <a:fillRect/>
          </a:stretch>
        </p:blipFill>
        <p:spPr>
          <a:xfrm>
            <a:off x="5350938" y="7620000"/>
            <a:ext cx="33189326" cy="18668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D5CD"/>
        </a:solidFill>
      </p:bgPr>
    </p:bg>
    <p:spTree>
      <p:nvGrpSpPr>
        <p:cNvPr id="192" name="Shape 192"/>
        <p:cNvGrpSpPr/>
        <p:nvPr/>
      </p:nvGrpSpPr>
      <p:grpSpPr>
        <a:xfrm>
          <a:off x="0" y="0"/>
          <a:ext cx="0" cy="0"/>
          <a:chOff x="0" y="0"/>
          <a:chExt cx="0" cy="0"/>
        </a:xfrm>
      </p:grpSpPr>
      <p:sp>
        <p:nvSpPr>
          <p:cNvPr id="193" name="Google Shape;193;ga299f3c8b7_0_86"/>
          <p:cNvSpPr txBox="1"/>
          <p:nvPr/>
        </p:nvSpPr>
        <p:spPr>
          <a:xfrm>
            <a:off x="-2458" y="609601"/>
            <a:ext cx="43893600" cy="6168600"/>
          </a:xfrm>
          <a:prstGeom prst="rect">
            <a:avLst/>
          </a:prstGeom>
          <a:solidFill>
            <a:srgbClr val="028260"/>
          </a:solidFill>
          <a:ln>
            <a:noFill/>
          </a:ln>
        </p:spPr>
        <p:txBody>
          <a:bodyPr anchorCtr="0" anchor="ctr" bIns="188100" lIns="376200" spcFirstLastPara="1" rIns="376200" wrap="square" tIns="188100">
            <a:noAutofit/>
          </a:bodyPr>
          <a:lstStyle/>
          <a:p>
            <a:pPr indent="0" lvl="0" marL="0" marR="0" rtl="0" algn="ctr">
              <a:spcBef>
                <a:spcPts val="0"/>
              </a:spcBef>
              <a:spcAft>
                <a:spcPts val="0"/>
              </a:spcAft>
              <a:buNone/>
            </a:pPr>
            <a:r>
              <a:t/>
            </a:r>
            <a:endParaRPr b="0" i="1" sz="4800" u="none" cap="none" strike="noStrike">
              <a:solidFill>
                <a:schemeClr val="lt1"/>
              </a:solidFill>
              <a:latin typeface="Merriweather Sans"/>
              <a:ea typeface="Merriweather Sans"/>
              <a:cs typeface="Merriweather Sans"/>
              <a:sym typeface="Merriweather Sans"/>
            </a:endParaRPr>
          </a:p>
        </p:txBody>
      </p:sp>
      <p:sp>
        <p:nvSpPr>
          <p:cNvPr id="194" name="Google Shape;194;ga299f3c8b7_0_86"/>
          <p:cNvSpPr txBox="1"/>
          <p:nvPr/>
        </p:nvSpPr>
        <p:spPr>
          <a:xfrm>
            <a:off x="671900" y="1348450"/>
            <a:ext cx="42544800" cy="2747100"/>
          </a:xfrm>
          <a:prstGeom prst="rect">
            <a:avLst/>
          </a:prstGeom>
          <a:noFill/>
          <a:ln>
            <a:noFill/>
          </a:ln>
        </p:spPr>
        <p:txBody>
          <a:bodyPr anchorCtr="0" anchor="t" bIns="64000" lIns="128000" spcFirstLastPara="1" rIns="128000" wrap="square" tIns="64000">
            <a:noAutofit/>
          </a:bodyPr>
          <a:lstStyle/>
          <a:p>
            <a:pPr indent="0" lvl="0" marL="0" marR="0" rtl="0" algn="ctr">
              <a:spcBef>
                <a:spcPts val="0"/>
              </a:spcBef>
              <a:spcAft>
                <a:spcPts val="0"/>
              </a:spcAft>
              <a:buNone/>
            </a:pPr>
            <a:r>
              <a:rPr b="1" lang="en-US" sz="11100">
                <a:solidFill>
                  <a:schemeClr val="lt1"/>
                </a:solidFill>
                <a:latin typeface="Amaranth"/>
                <a:ea typeface="Amaranth"/>
                <a:cs typeface="Amaranth"/>
                <a:sym typeface="Amaranth"/>
              </a:rPr>
              <a:t>The Effect of Substrate Concentration on the Rate of Photosynthesis</a:t>
            </a:r>
            <a:endParaRPr sz="4000"/>
          </a:p>
        </p:txBody>
      </p:sp>
      <p:sp>
        <p:nvSpPr>
          <p:cNvPr id="195" name="Google Shape;195;ga299f3c8b7_0_86"/>
          <p:cNvSpPr txBox="1"/>
          <p:nvPr/>
        </p:nvSpPr>
        <p:spPr>
          <a:xfrm>
            <a:off x="1371600" y="3659256"/>
            <a:ext cx="41148000" cy="1852800"/>
          </a:xfrm>
          <a:prstGeom prst="rect">
            <a:avLst/>
          </a:prstGeom>
          <a:noFill/>
          <a:ln>
            <a:noFill/>
          </a:ln>
        </p:spPr>
        <p:txBody>
          <a:bodyPr anchorCtr="0" anchor="t" bIns="64000" lIns="128000" spcFirstLastPara="1" rIns="128000" wrap="square" tIns="64000">
            <a:noAutofit/>
          </a:bodyPr>
          <a:lstStyle/>
          <a:p>
            <a:pPr indent="0" lvl="0" marL="0" marR="0" rtl="0" algn="ctr">
              <a:spcBef>
                <a:spcPts val="0"/>
              </a:spcBef>
              <a:spcAft>
                <a:spcPts val="0"/>
              </a:spcAft>
              <a:buNone/>
            </a:pPr>
            <a:r>
              <a:rPr lang="en-US" sz="7200">
                <a:solidFill>
                  <a:schemeClr val="lt1"/>
                </a:solidFill>
                <a:latin typeface="Titillium Web"/>
                <a:ea typeface="Titillium Web"/>
                <a:cs typeface="Titillium Web"/>
                <a:sym typeface="Titillium Web"/>
              </a:rPr>
              <a:t>William Chen, Aroshi Ghosh, Muskaan Grewal, Anoushka Shah, Ryan Sohn</a:t>
            </a:r>
            <a:endParaRPr sz="7200">
              <a:solidFill>
                <a:schemeClr val="lt1"/>
              </a:solidFill>
              <a:latin typeface="Titillium Web"/>
              <a:ea typeface="Titillium Web"/>
              <a:cs typeface="Titillium Web"/>
              <a:sym typeface="Titillium Web"/>
            </a:endParaRPr>
          </a:p>
          <a:p>
            <a:pPr indent="0" lvl="0" marL="0" marR="0" rtl="0" algn="ctr">
              <a:spcBef>
                <a:spcPts val="0"/>
              </a:spcBef>
              <a:spcAft>
                <a:spcPts val="0"/>
              </a:spcAft>
              <a:buNone/>
            </a:pPr>
            <a:r>
              <a:rPr lang="en-US" sz="7200">
                <a:solidFill>
                  <a:schemeClr val="lt1"/>
                </a:solidFill>
                <a:latin typeface="Titillium Web"/>
                <a:ea typeface="Titillium Web"/>
                <a:cs typeface="Titillium Web"/>
                <a:sym typeface="Titillium Web"/>
              </a:rPr>
              <a:t>AP Biology Period 6 </a:t>
            </a:r>
            <a:endParaRPr sz="7200">
              <a:solidFill>
                <a:schemeClr val="lt1"/>
              </a:solidFill>
              <a:latin typeface="Titillium Web"/>
              <a:ea typeface="Titillium Web"/>
              <a:cs typeface="Titillium Web"/>
              <a:sym typeface="Titillium Web"/>
            </a:endParaRPr>
          </a:p>
        </p:txBody>
      </p:sp>
      <p:sp>
        <p:nvSpPr>
          <p:cNvPr id="196" name="Google Shape;196;ga299f3c8b7_0_86"/>
          <p:cNvSpPr/>
          <p:nvPr/>
        </p:nvSpPr>
        <p:spPr>
          <a:xfrm>
            <a:off x="671900" y="18481625"/>
            <a:ext cx="10058400" cy="4526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197" name="Google Shape;197;ga299f3c8b7_0_86"/>
          <p:cNvSpPr/>
          <p:nvPr/>
        </p:nvSpPr>
        <p:spPr>
          <a:xfrm>
            <a:off x="11499925" y="7513375"/>
            <a:ext cx="10058400" cy="4614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198" name="Google Shape;198;ga299f3c8b7_0_86"/>
          <p:cNvSpPr/>
          <p:nvPr/>
        </p:nvSpPr>
        <p:spPr>
          <a:xfrm>
            <a:off x="22442238" y="15605675"/>
            <a:ext cx="10058400" cy="165822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t/>
            </a:r>
            <a:endParaRPr b="0" i="0" sz="9600" u="none" cap="none" strike="noStrike">
              <a:solidFill>
                <a:schemeClr val="lt1"/>
              </a:solidFill>
              <a:latin typeface="Arial"/>
              <a:ea typeface="Arial"/>
              <a:cs typeface="Arial"/>
              <a:sym typeface="Arial"/>
            </a:endParaRPr>
          </a:p>
        </p:txBody>
      </p:sp>
      <p:sp>
        <p:nvSpPr>
          <p:cNvPr id="199" name="Google Shape;199;ga299f3c8b7_0_86"/>
          <p:cNvSpPr/>
          <p:nvPr/>
        </p:nvSpPr>
        <p:spPr>
          <a:xfrm>
            <a:off x="33155975" y="7517025"/>
            <a:ext cx="10058400" cy="5627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200" name="Google Shape;200;ga299f3c8b7_0_86"/>
          <p:cNvSpPr/>
          <p:nvPr/>
        </p:nvSpPr>
        <p:spPr>
          <a:xfrm>
            <a:off x="671900" y="24095599"/>
            <a:ext cx="10058400" cy="239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201" name="Google Shape;201;ga299f3c8b7_0_86"/>
          <p:cNvSpPr/>
          <p:nvPr/>
        </p:nvSpPr>
        <p:spPr>
          <a:xfrm>
            <a:off x="33155975" y="13893839"/>
            <a:ext cx="10058400" cy="9571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202" name="Google Shape;202;ga299f3c8b7_0_86"/>
          <p:cNvSpPr txBox="1"/>
          <p:nvPr/>
        </p:nvSpPr>
        <p:spPr>
          <a:xfrm>
            <a:off x="33384575" y="15031635"/>
            <a:ext cx="9601200" cy="4045200"/>
          </a:xfrm>
          <a:prstGeom prst="rect">
            <a:avLst/>
          </a:prstGeom>
          <a:noFill/>
          <a:ln>
            <a:noFill/>
          </a:ln>
        </p:spPr>
        <p:txBody>
          <a:bodyPr anchorCtr="0" anchor="t" bIns="45700" lIns="91400" spcFirstLastPara="1" rIns="91400" wrap="square" tIns="45700">
            <a:noAutofit/>
          </a:bodyPr>
          <a:lstStyle/>
          <a:p>
            <a:pPr indent="0" lvl="0" marL="0" marR="0" rtl="0" algn="ctr">
              <a:spcBef>
                <a:spcPts val="0"/>
              </a:spcBef>
              <a:spcAft>
                <a:spcPts val="0"/>
              </a:spcAft>
              <a:buNone/>
            </a:pPr>
            <a:r>
              <a:rPr lang="en-US" sz="3000">
                <a:solidFill>
                  <a:schemeClr val="dk1"/>
                </a:solidFill>
                <a:latin typeface="Titillium Web"/>
                <a:ea typeface="Titillium Web"/>
                <a:cs typeface="Titillium Web"/>
                <a:sym typeface="Titillium Web"/>
              </a:rPr>
              <a:t>Due to COVID-19 restrictions, we were unable to meet up as much as we might have liked.  However, we were still able to work together through zoom and communicate through text.  It also took us more attempts than we initially anticipated to complete the experiment.  If we had coordinated our efforts to finish the experiment earlier, we would have had more time to finish the poster and video.</a:t>
            </a:r>
            <a:endParaRPr sz="3000">
              <a:solidFill>
                <a:schemeClr val="dk1"/>
              </a:solidFill>
              <a:latin typeface="Titillium Web"/>
              <a:ea typeface="Titillium Web"/>
              <a:cs typeface="Titillium Web"/>
              <a:sym typeface="Titillium Web"/>
            </a:endParaRPr>
          </a:p>
          <a:p>
            <a:pPr indent="0" lvl="0" marL="0" marR="0" rtl="0" algn="ctr">
              <a:spcBef>
                <a:spcPts val="0"/>
              </a:spcBef>
              <a:spcAft>
                <a:spcPts val="0"/>
              </a:spcAft>
              <a:buNone/>
            </a:pPr>
            <a:r>
              <a:t/>
            </a:r>
            <a:endParaRPr sz="3000">
              <a:solidFill>
                <a:schemeClr val="dk1"/>
              </a:solidFill>
              <a:latin typeface="Titillium Web"/>
              <a:ea typeface="Titillium Web"/>
              <a:cs typeface="Titillium Web"/>
              <a:sym typeface="Titillium Web"/>
            </a:endParaRPr>
          </a:p>
          <a:p>
            <a:pPr indent="0" lvl="0" marL="0" marR="0" rtl="0" algn="ctr">
              <a:spcBef>
                <a:spcPts val="0"/>
              </a:spcBef>
              <a:spcAft>
                <a:spcPts val="0"/>
              </a:spcAft>
              <a:buNone/>
            </a:pPr>
            <a:r>
              <a:rPr lang="en-US" sz="3000">
                <a:solidFill>
                  <a:schemeClr val="dk1"/>
                </a:solidFill>
                <a:latin typeface="Titillium Web"/>
                <a:ea typeface="Titillium Web"/>
                <a:cs typeface="Titillium Web"/>
                <a:sym typeface="Titillium Web"/>
              </a:rPr>
              <a:t>In future experiments, we would like to include higher concentrations of substrate (5 g, 6g, etc) to solidify our theory that there are a limited number of active sites and at a certain point, the reaction rate stops increasing. Additionally, as we did our experiment during late fall when sunlight is not as bright, we would like to attempt this experiment again but in the Summer when sunlight is brightest. We believe that this will allow us to have more accurate results as there will be less variability in the light source.</a:t>
            </a:r>
            <a:endParaRPr sz="3000">
              <a:solidFill>
                <a:schemeClr val="dk1"/>
              </a:solidFill>
              <a:latin typeface="Titillium Web"/>
              <a:ea typeface="Titillium Web"/>
              <a:cs typeface="Titillium Web"/>
              <a:sym typeface="Titillium Web"/>
            </a:endParaRPr>
          </a:p>
        </p:txBody>
      </p:sp>
      <p:sp>
        <p:nvSpPr>
          <p:cNvPr id="203" name="Google Shape;203;ga299f3c8b7_0_86"/>
          <p:cNvSpPr/>
          <p:nvPr/>
        </p:nvSpPr>
        <p:spPr>
          <a:xfrm>
            <a:off x="671912" y="18485271"/>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lang="en-US" sz="3600">
                <a:solidFill>
                  <a:schemeClr val="lt1"/>
                </a:solidFill>
                <a:latin typeface="Amaranth"/>
                <a:ea typeface="Amaranth"/>
                <a:cs typeface="Amaranth"/>
                <a:sym typeface="Amaranth"/>
              </a:rPr>
              <a:t>Background Information</a:t>
            </a:r>
            <a:endParaRPr/>
          </a:p>
        </p:txBody>
      </p:sp>
      <p:sp>
        <p:nvSpPr>
          <p:cNvPr id="204" name="Google Shape;204;ga299f3c8b7_0_86"/>
          <p:cNvSpPr/>
          <p:nvPr/>
        </p:nvSpPr>
        <p:spPr>
          <a:xfrm>
            <a:off x="671912" y="23662052"/>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lang="en-US" sz="3600">
                <a:solidFill>
                  <a:schemeClr val="lt1"/>
                </a:solidFill>
                <a:latin typeface="Amaranth"/>
                <a:ea typeface="Amaranth"/>
                <a:cs typeface="Amaranth"/>
                <a:sym typeface="Amaranth"/>
              </a:rPr>
              <a:t>Question</a:t>
            </a:r>
            <a:endParaRPr/>
          </a:p>
        </p:txBody>
      </p:sp>
      <p:sp>
        <p:nvSpPr>
          <p:cNvPr id="205" name="Google Shape;205;ga299f3c8b7_0_86"/>
          <p:cNvSpPr/>
          <p:nvPr/>
        </p:nvSpPr>
        <p:spPr>
          <a:xfrm>
            <a:off x="11499932" y="7517021"/>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lang="en-US" sz="3600">
                <a:solidFill>
                  <a:schemeClr val="lt1"/>
                </a:solidFill>
                <a:latin typeface="Amaranth"/>
                <a:ea typeface="Amaranth"/>
                <a:cs typeface="Amaranth"/>
                <a:sym typeface="Amaranth"/>
              </a:rPr>
              <a:t>Variables</a:t>
            </a:r>
            <a:endParaRPr/>
          </a:p>
        </p:txBody>
      </p:sp>
      <p:sp>
        <p:nvSpPr>
          <p:cNvPr id="206" name="Google Shape;206;ga299f3c8b7_0_86"/>
          <p:cNvSpPr/>
          <p:nvPr/>
        </p:nvSpPr>
        <p:spPr>
          <a:xfrm>
            <a:off x="22442239" y="15609321"/>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lang="en-US" sz="3600">
                <a:solidFill>
                  <a:schemeClr val="lt1"/>
                </a:solidFill>
                <a:latin typeface="Amaranth"/>
                <a:ea typeface="Amaranth"/>
                <a:cs typeface="Amaranth"/>
                <a:sym typeface="Amaranth"/>
              </a:rPr>
              <a:t>Data</a:t>
            </a:r>
            <a:endParaRPr/>
          </a:p>
        </p:txBody>
      </p:sp>
      <p:sp>
        <p:nvSpPr>
          <p:cNvPr id="207" name="Google Shape;207;ga299f3c8b7_0_86"/>
          <p:cNvSpPr/>
          <p:nvPr/>
        </p:nvSpPr>
        <p:spPr>
          <a:xfrm>
            <a:off x="33155972" y="7513379"/>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b="0" i="0" lang="en-US" sz="3600" u="none" cap="none" strike="noStrike">
                <a:solidFill>
                  <a:schemeClr val="lt1"/>
                </a:solidFill>
                <a:latin typeface="Amaranth"/>
                <a:ea typeface="Amaranth"/>
                <a:cs typeface="Amaranth"/>
                <a:sym typeface="Amaranth"/>
              </a:rPr>
              <a:t>Conclusion</a:t>
            </a:r>
            <a:endParaRPr/>
          </a:p>
        </p:txBody>
      </p:sp>
      <p:sp>
        <p:nvSpPr>
          <p:cNvPr id="208" name="Google Shape;208;ga299f3c8b7_0_86"/>
          <p:cNvSpPr/>
          <p:nvPr/>
        </p:nvSpPr>
        <p:spPr>
          <a:xfrm>
            <a:off x="33155981" y="13893855"/>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lang="en-US" sz="3600">
                <a:solidFill>
                  <a:schemeClr val="lt1"/>
                </a:solidFill>
                <a:latin typeface="Amaranth"/>
                <a:ea typeface="Amaranth"/>
                <a:cs typeface="Amaranth"/>
                <a:sym typeface="Amaranth"/>
              </a:rPr>
              <a:t>Reflection</a:t>
            </a:r>
            <a:endParaRPr/>
          </a:p>
        </p:txBody>
      </p:sp>
      <p:sp>
        <p:nvSpPr>
          <p:cNvPr id="209" name="Google Shape;209;ga299f3c8b7_0_86"/>
          <p:cNvSpPr txBox="1"/>
          <p:nvPr/>
        </p:nvSpPr>
        <p:spPr>
          <a:xfrm>
            <a:off x="900500" y="19623275"/>
            <a:ext cx="9601200" cy="3193500"/>
          </a:xfrm>
          <a:prstGeom prst="rect">
            <a:avLst/>
          </a:prstGeom>
          <a:noFill/>
          <a:ln>
            <a:noFill/>
          </a:ln>
        </p:spPr>
        <p:txBody>
          <a:bodyPr anchorCtr="0" anchor="t" bIns="68575" lIns="137150" spcFirstLastPara="1" rIns="137150" wrap="square" tIns="68575">
            <a:noAutofit/>
          </a:bodyPr>
          <a:lstStyle/>
          <a:p>
            <a:pPr indent="0" lvl="0" marL="0" marR="0" rtl="0" algn="ctr">
              <a:spcBef>
                <a:spcPts val="0"/>
              </a:spcBef>
              <a:spcAft>
                <a:spcPts val="0"/>
              </a:spcAft>
              <a:buNone/>
            </a:pPr>
            <a:r>
              <a:rPr lang="en-US" sz="2800">
                <a:solidFill>
                  <a:schemeClr val="dk1"/>
                </a:solidFill>
                <a:latin typeface="Titillium Web"/>
                <a:ea typeface="Titillium Web"/>
                <a:cs typeface="Titillium Web"/>
                <a:sym typeface="Titillium Web"/>
              </a:rPr>
              <a:t>Photosynthesis is one of the major processes for plants and it converts water, carbon dioxide, and light into glucose and oxygen. This occurs inside the chloroplasts within plant cells. In order to simulate photosynthesis in a controlled environment, we need living plant cells (our spinach leaf disks), carbon dioxide (found in sodium bicarbonate), water, and a light source. </a:t>
            </a:r>
            <a:endParaRPr sz="2800"/>
          </a:p>
        </p:txBody>
      </p:sp>
      <p:sp>
        <p:nvSpPr>
          <p:cNvPr id="210" name="Google Shape;210;ga299f3c8b7_0_86"/>
          <p:cNvSpPr txBox="1"/>
          <p:nvPr/>
        </p:nvSpPr>
        <p:spPr>
          <a:xfrm>
            <a:off x="900500" y="24749375"/>
            <a:ext cx="9601200" cy="1508700"/>
          </a:xfrm>
          <a:prstGeom prst="rect">
            <a:avLst/>
          </a:prstGeom>
          <a:no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lang="en-US" sz="2800">
                <a:solidFill>
                  <a:schemeClr val="dk1"/>
                </a:solidFill>
                <a:latin typeface="Titillium Web"/>
                <a:ea typeface="Titillium Web"/>
                <a:cs typeface="Titillium Web"/>
                <a:sym typeface="Titillium Web"/>
              </a:rPr>
              <a:t>How do varying levels of substrate concentration (carbon dioxide found in sodium bicarbonate) affect the rate at which spinach leaves can photosynthesize?</a:t>
            </a:r>
            <a:endParaRPr sz="1800"/>
          </a:p>
        </p:txBody>
      </p:sp>
      <p:sp>
        <p:nvSpPr>
          <p:cNvPr id="211" name="Google Shape;211;ga299f3c8b7_0_86"/>
          <p:cNvSpPr txBox="1"/>
          <p:nvPr/>
        </p:nvSpPr>
        <p:spPr>
          <a:xfrm>
            <a:off x="11728525" y="8655025"/>
            <a:ext cx="9601200" cy="3252600"/>
          </a:xfrm>
          <a:prstGeom prst="rect">
            <a:avLst/>
          </a:prstGeom>
          <a:noFill/>
          <a:ln>
            <a:noFill/>
          </a:ln>
        </p:spPr>
        <p:txBody>
          <a:bodyPr anchorCtr="0" anchor="ctr" bIns="68575" lIns="137150" spcFirstLastPara="1" rIns="137150" wrap="square" tIns="68575">
            <a:noAutofit/>
          </a:bodyPr>
          <a:lstStyle/>
          <a:p>
            <a:pPr indent="0" lvl="0" marL="0" rtl="0" algn="ctr">
              <a:spcBef>
                <a:spcPts val="0"/>
              </a:spcBef>
              <a:spcAft>
                <a:spcPts val="0"/>
              </a:spcAft>
              <a:buClr>
                <a:schemeClr val="dk1"/>
              </a:buClr>
              <a:buFont typeface="Arial"/>
              <a:buNone/>
            </a:pPr>
            <a:r>
              <a:rPr b="1" lang="en-US" sz="2800">
                <a:solidFill>
                  <a:schemeClr val="dk1"/>
                </a:solidFill>
                <a:latin typeface="Titillium Web"/>
                <a:ea typeface="Titillium Web"/>
                <a:cs typeface="Titillium Web"/>
                <a:sym typeface="Titillium Web"/>
              </a:rPr>
              <a:t>Independent Variable: </a:t>
            </a:r>
            <a:r>
              <a:rPr lang="en-US" sz="2800">
                <a:solidFill>
                  <a:schemeClr val="dk1"/>
                </a:solidFill>
                <a:latin typeface="Titillium Web"/>
                <a:ea typeface="Titillium Web"/>
                <a:cs typeface="Titillium Web"/>
                <a:sym typeface="Titillium Web"/>
              </a:rPr>
              <a:t>Our independent variable is varying levels of substrate concentration. We added 0g, 1g, 2g, 3g, and 4g of sodium bicarbonate to 5 glasses each filled with 175g of water.</a:t>
            </a:r>
            <a:endParaRPr sz="2800">
              <a:solidFill>
                <a:schemeClr val="dk1"/>
              </a:solidFill>
              <a:latin typeface="Titillium Web"/>
              <a:ea typeface="Titillium Web"/>
              <a:cs typeface="Titillium Web"/>
              <a:sym typeface="Titillium Web"/>
            </a:endParaRPr>
          </a:p>
          <a:p>
            <a:pPr indent="0" lvl="0" marL="0" rtl="0" algn="ctr">
              <a:spcBef>
                <a:spcPts val="0"/>
              </a:spcBef>
              <a:spcAft>
                <a:spcPts val="0"/>
              </a:spcAft>
              <a:buNone/>
            </a:pPr>
            <a:r>
              <a:rPr b="1" lang="en-US" sz="2800">
                <a:solidFill>
                  <a:schemeClr val="dk1"/>
                </a:solidFill>
                <a:latin typeface="Titillium Web"/>
                <a:ea typeface="Titillium Web"/>
                <a:cs typeface="Titillium Web"/>
                <a:sym typeface="Titillium Web"/>
              </a:rPr>
              <a:t>Dependent Variable: </a:t>
            </a:r>
            <a:r>
              <a:rPr lang="en-US" sz="2800">
                <a:solidFill>
                  <a:schemeClr val="dk1"/>
                </a:solidFill>
                <a:latin typeface="Titillium Web"/>
                <a:ea typeface="Titillium Web"/>
                <a:cs typeface="Titillium Web"/>
                <a:sym typeface="Titillium Web"/>
              </a:rPr>
              <a:t>Our dependent variable is the number of leaves that have floated to the top after a specific amount of time and substrate concentration.</a:t>
            </a:r>
            <a:endParaRPr sz="2400">
              <a:solidFill>
                <a:schemeClr val="dk1"/>
              </a:solidFill>
              <a:latin typeface="Titillium Web"/>
              <a:ea typeface="Titillium Web"/>
              <a:cs typeface="Titillium Web"/>
              <a:sym typeface="Titillium Web"/>
            </a:endParaRPr>
          </a:p>
        </p:txBody>
      </p:sp>
      <p:sp>
        <p:nvSpPr>
          <p:cNvPr id="212" name="Google Shape;212;ga299f3c8b7_0_86"/>
          <p:cNvSpPr txBox="1"/>
          <p:nvPr/>
        </p:nvSpPr>
        <p:spPr>
          <a:xfrm>
            <a:off x="33384575" y="8578262"/>
            <a:ext cx="9601200" cy="4403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Titillium Web"/>
                <a:ea typeface="Titillium Web"/>
                <a:cs typeface="Titillium Web"/>
                <a:sym typeface="Titillium Web"/>
              </a:rPr>
              <a:t>Our results do support our original hypothesis, as the rate of photosynthesis grew significantly quicker with the addition of more sodium bicarbonate, our substrate.  In our hypothesis, we also predicted that the rate of photosynthesis would max out at a certain point due to the finite amount of chloroplasts in the leaves.  This is supported by the data from our trials with 3 grams and 4 grams of substrate, which had very similar results.  We could further reinforce this in future experiments by testing for the rate of photosynthesis with higher amounts of substrate (5 g, 6 g, etc.).     </a:t>
            </a:r>
            <a:endParaRPr sz="2800"/>
          </a:p>
        </p:txBody>
      </p:sp>
      <p:sp>
        <p:nvSpPr>
          <p:cNvPr id="213" name="Google Shape;213;ga299f3c8b7_0_86"/>
          <p:cNvSpPr/>
          <p:nvPr/>
        </p:nvSpPr>
        <p:spPr>
          <a:xfrm>
            <a:off x="671900" y="27573275"/>
            <a:ext cx="10058400" cy="4614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214" name="Google Shape;214;ga299f3c8b7_0_86"/>
          <p:cNvSpPr/>
          <p:nvPr/>
        </p:nvSpPr>
        <p:spPr>
          <a:xfrm>
            <a:off x="671912" y="27139727"/>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lang="en-US" sz="3600">
                <a:solidFill>
                  <a:schemeClr val="lt1"/>
                </a:solidFill>
                <a:latin typeface="Amaranth"/>
                <a:ea typeface="Amaranth"/>
                <a:cs typeface="Amaranth"/>
                <a:sym typeface="Amaranth"/>
              </a:rPr>
              <a:t>Hypothesis</a:t>
            </a:r>
            <a:endParaRPr/>
          </a:p>
        </p:txBody>
      </p:sp>
      <p:sp>
        <p:nvSpPr>
          <p:cNvPr id="215" name="Google Shape;215;ga299f3c8b7_0_86"/>
          <p:cNvSpPr txBox="1"/>
          <p:nvPr/>
        </p:nvSpPr>
        <p:spPr>
          <a:xfrm>
            <a:off x="900500" y="28291588"/>
            <a:ext cx="9601200" cy="3614400"/>
          </a:xfrm>
          <a:prstGeom prst="rect">
            <a:avLst/>
          </a:prstGeom>
          <a:no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lang="en-US" sz="2800">
                <a:solidFill>
                  <a:schemeClr val="dk1"/>
                </a:solidFill>
                <a:latin typeface="Titillium Web"/>
                <a:ea typeface="Titillium Web"/>
                <a:cs typeface="Titillium Web"/>
                <a:sym typeface="Titillium Web"/>
              </a:rPr>
              <a:t>If the amount of substrate changes, then the rate of Photosynthesis will change. We expect that the more substrate added, the fast the rate of photosynthesis will be since there is more substrate available to the chloroplasts, allowing them to be more efficient. However, we also foresee that at a certain level of substrate concentration, the rate of photosynthesis will stop changing as there is a limited amount of chloroplasts in the leaves.</a:t>
            </a:r>
            <a:endParaRPr sz="2800"/>
          </a:p>
        </p:txBody>
      </p:sp>
      <p:sp>
        <p:nvSpPr>
          <p:cNvPr id="216" name="Google Shape;216;ga299f3c8b7_0_86"/>
          <p:cNvSpPr/>
          <p:nvPr/>
        </p:nvSpPr>
        <p:spPr>
          <a:xfrm>
            <a:off x="671900" y="7977200"/>
            <a:ext cx="10058400" cy="9850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217" name="Google Shape;217;ga299f3c8b7_0_86"/>
          <p:cNvSpPr/>
          <p:nvPr/>
        </p:nvSpPr>
        <p:spPr>
          <a:xfrm>
            <a:off x="671912" y="7543652"/>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lang="en-US" sz="3600">
                <a:solidFill>
                  <a:schemeClr val="lt1"/>
                </a:solidFill>
                <a:latin typeface="Amaranth"/>
                <a:ea typeface="Amaranth"/>
                <a:cs typeface="Amaranth"/>
                <a:sym typeface="Amaranth"/>
              </a:rPr>
              <a:t>Abstract</a:t>
            </a:r>
            <a:endParaRPr/>
          </a:p>
        </p:txBody>
      </p:sp>
      <p:sp>
        <p:nvSpPr>
          <p:cNvPr id="218" name="Google Shape;218;ga299f3c8b7_0_86"/>
          <p:cNvSpPr txBox="1"/>
          <p:nvPr/>
        </p:nvSpPr>
        <p:spPr>
          <a:xfrm>
            <a:off x="900500" y="8719575"/>
            <a:ext cx="9601200" cy="8674800"/>
          </a:xfrm>
          <a:prstGeom prst="rect">
            <a:avLst/>
          </a:prstGeom>
          <a:no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lang="en-US" sz="2800">
                <a:solidFill>
                  <a:schemeClr val="dk1"/>
                </a:solidFill>
                <a:latin typeface="Titillium Web"/>
                <a:ea typeface="Titillium Web"/>
                <a:cs typeface="Titillium Web"/>
                <a:sym typeface="Titillium Web"/>
              </a:rPr>
              <a:t>In this experiment, we used sodium bicarbonate and disks of spinach leaves to test whether the rate at which photosynthesis occurs could be sped up through the addition of more carbon dioxide (found in the sodium bicarbonate).  Previous research and runs of this experiment have shown that adding disks of leaves to a solution of water and sodium bicarbonate does indeed allow the leaf to photosynthesize.    For our tests, we created a vacuum using a syringe to make the leaf disks sink before putting them into a glass of a bicarbonate solution exposed to sunlight to see how long it would take the leaves to photosynthesize, creating oxygen and causing them to float.  To test our hypothesis that an increased substrate concentration would also increase the rate of photosynthesis, we ran this experiment with multiple trials of different bicarbonate concentrations, ranging from zero to four grams.  Our results supported our hypothesis, suggesting that a photosynthesizing plant in an environment with higher carbon dioxide levels would photosynthesize quicker.</a:t>
            </a:r>
            <a:endParaRPr sz="2800">
              <a:solidFill>
                <a:schemeClr val="dk1"/>
              </a:solidFill>
              <a:latin typeface="Titillium Web"/>
              <a:ea typeface="Titillium Web"/>
              <a:cs typeface="Titillium Web"/>
              <a:sym typeface="Titillium Web"/>
            </a:endParaRPr>
          </a:p>
        </p:txBody>
      </p:sp>
      <p:sp>
        <p:nvSpPr>
          <p:cNvPr id="219" name="Google Shape;219;ga299f3c8b7_0_86"/>
          <p:cNvSpPr/>
          <p:nvPr/>
        </p:nvSpPr>
        <p:spPr>
          <a:xfrm>
            <a:off x="11499925" y="12834663"/>
            <a:ext cx="10058400" cy="562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t>Picture of setup</a:t>
            </a:r>
            <a:endParaRPr sz="3600"/>
          </a:p>
        </p:txBody>
      </p:sp>
      <p:sp>
        <p:nvSpPr>
          <p:cNvPr id="220" name="Google Shape;220;ga299f3c8b7_0_86"/>
          <p:cNvSpPr/>
          <p:nvPr/>
        </p:nvSpPr>
        <p:spPr>
          <a:xfrm>
            <a:off x="11499925" y="19164800"/>
            <a:ext cx="10058400" cy="1302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lt1"/>
              </a:solidFill>
              <a:latin typeface="Arial"/>
              <a:ea typeface="Arial"/>
              <a:cs typeface="Arial"/>
              <a:sym typeface="Arial"/>
            </a:endParaRPr>
          </a:p>
        </p:txBody>
      </p:sp>
      <p:sp>
        <p:nvSpPr>
          <p:cNvPr id="221" name="Google Shape;221;ga299f3c8b7_0_86"/>
          <p:cNvSpPr/>
          <p:nvPr/>
        </p:nvSpPr>
        <p:spPr>
          <a:xfrm>
            <a:off x="11499932" y="19168446"/>
            <a:ext cx="10058400" cy="856800"/>
          </a:xfrm>
          <a:prstGeom prst="rect">
            <a:avLst/>
          </a:prstGeom>
          <a:solidFill>
            <a:srgbClr val="03AD80"/>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lang="en-US" sz="3600">
                <a:solidFill>
                  <a:schemeClr val="lt1"/>
                </a:solidFill>
                <a:latin typeface="Amaranth"/>
                <a:ea typeface="Amaranth"/>
                <a:cs typeface="Amaranth"/>
                <a:sym typeface="Amaranth"/>
              </a:rPr>
              <a:t>Materials and Procedure</a:t>
            </a:r>
            <a:endParaRPr/>
          </a:p>
        </p:txBody>
      </p:sp>
      <p:sp>
        <p:nvSpPr>
          <p:cNvPr id="222" name="Google Shape;222;ga299f3c8b7_0_86"/>
          <p:cNvSpPr txBox="1"/>
          <p:nvPr/>
        </p:nvSpPr>
        <p:spPr>
          <a:xfrm>
            <a:off x="11728532" y="20365497"/>
            <a:ext cx="9601200" cy="507900"/>
          </a:xfrm>
          <a:prstGeom prst="rect">
            <a:avLst/>
          </a:prstGeom>
          <a:noFill/>
          <a:ln>
            <a:noFill/>
          </a:ln>
        </p:spPr>
        <p:txBody>
          <a:bodyPr anchorCtr="0" anchor="t" bIns="68575" lIns="137150" spcFirstLastPara="1" rIns="137150" wrap="square" tIns="68575">
            <a:noAutofit/>
          </a:bodyPr>
          <a:lstStyle/>
          <a:p>
            <a:pPr indent="0" lvl="0" marL="0" marR="0" rtl="0" algn="l">
              <a:spcBef>
                <a:spcPts val="0"/>
              </a:spcBef>
              <a:spcAft>
                <a:spcPts val="0"/>
              </a:spcAft>
              <a:buNone/>
            </a:pPr>
            <a:r>
              <a:rPr b="1" lang="en-US" sz="2800">
                <a:solidFill>
                  <a:schemeClr val="dk1"/>
                </a:solidFill>
                <a:latin typeface="Titillium Web"/>
                <a:ea typeface="Titillium Web"/>
                <a:cs typeface="Titillium Web"/>
                <a:sym typeface="Titillium Web"/>
              </a:rPr>
              <a:t>Materials: </a:t>
            </a:r>
            <a:endParaRPr b="1"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250 Spinach Leaf Disks (10 per trial * 5 substrates * 5 repetitions of the experiment)</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Water (175 grams for each trial)</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Sodium Bicarbonate/Baking Soda (our substrate levels were 0g, 1g, 2g, 3g, 4g)</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Light Source</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Liquid dish soap</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Syringe with good suction (no needle)</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Char char="-"/>
            </a:pPr>
            <a:r>
              <a:rPr lang="en-US" sz="2800">
                <a:solidFill>
                  <a:schemeClr val="dk1"/>
                </a:solidFill>
                <a:latin typeface="Titillium Web"/>
                <a:ea typeface="Titillium Web"/>
                <a:cs typeface="Titillium Web"/>
                <a:sym typeface="Titillium Web"/>
              </a:rPr>
              <a:t>Clear cups</a:t>
            </a:r>
            <a:endParaRPr sz="2800">
              <a:solidFill>
                <a:schemeClr val="dk1"/>
              </a:solidFill>
              <a:latin typeface="Titillium Web"/>
              <a:ea typeface="Titillium Web"/>
              <a:cs typeface="Titillium Web"/>
              <a:sym typeface="Titillium Web"/>
            </a:endParaRPr>
          </a:p>
          <a:p>
            <a:pPr indent="0" lvl="0" marL="457200" marR="0" rtl="0" algn="l">
              <a:spcBef>
                <a:spcPts val="0"/>
              </a:spcBef>
              <a:spcAft>
                <a:spcPts val="0"/>
              </a:spcAft>
              <a:buNone/>
            </a:pPr>
            <a:r>
              <a:t/>
            </a:r>
            <a:endParaRPr sz="1300">
              <a:solidFill>
                <a:schemeClr val="dk1"/>
              </a:solidFill>
              <a:latin typeface="Titillium Web"/>
              <a:ea typeface="Titillium Web"/>
              <a:cs typeface="Titillium Web"/>
              <a:sym typeface="Titillium Web"/>
            </a:endParaRPr>
          </a:p>
          <a:p>
            <a:pPr indent="0" lvl="0" marL="0" marR="0" rtl="0" algn="l">
              <a:spcBef>
                <a:spcPts val="0"/>
              </a:spcBef>
              <a:spcAft>
                <a:spcPts val="0"/>
              </a:spcAft>
              <a:buNone/>
            </a:pPr>
            <a:r>
              <a:rPr b="1" lang="en-US" sz="2800">
                <a:solidFill>
                  <a:schemeClr val="dk1"/>
                </a:solidFill>
                <a:latin typeface="Titillium Web"/>
                <a:ea typeface="Titillium Web"/>
                <a:cs typeface="Titillium Web"/>
                <a:sym typeface="Titillium Web"/>
              </a:rPr>
              <a:t>Procedure:</a:t>
            </a:r>
            <a:endParaRPr b="1"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AutoNum type="arabicPeriod"/>
            </a:pPr>
            <a:r>
              <a:rPr lang="en-US" sz="2800">
                <a:solidFill>
                  <a:schemeClr val="dk1"/>
                </a:solidFill>
                <a:latin typeface="Titillium Web"/>
                <a:ea typeface="Titillium Web"/>
                <a:cs typeface="Titillium Web"/>
                <a:sym typeface="Titillium Web"/>
              </a:rPr>
              <a:t>Create each bicarbonate solution in the clear cups by mixing 175 milliliters of water with the respective sodium bicarbonate substrate amount (0 grams, 1 gram, 2 grams, 3 grams, or 4 grams). Add a drop of liquid dish soap to help the solution enter the leaves more easily.</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AutoNum type="arabicPeriod"/>
            </a:pPr>
            <a:r>
              <a:rPr lang="en-US" sz="2800">
                <a:solidFill>
                  <a:schemeClr val="dk1"/>
                </a:solidFill>
                <a:latin typeface="Titillium Web"/>
                <a:ea typeface="Titillium Web"/>
                <a:cs typeface="Titillium Web"/>
                <a:sym typeface="Titillium Web"/>
              </a:rPr>
              <a:t>Cut out 10 disks of spinach leaves (avoiding veins or dead regions) and place in empty syringe. Suck in a small amount of the bicarbonate solution (about half of the syringe). Form a vacuum by blocking the tip of the syringe and pulling back until you feel pressure. Release the syringe and check if all the disks have sunk. Then, dump leaves and solution back into clear glass.</a:t>
            </a:r>
            <a:endParaRPr sz="2800">
              <a:solidFill>
                <a:schemeClr val="dk1"/>
              </a:solidFill>
              <a:latin typeface="Titillium Web"/>
              <a:ea typeface="Titillium Web"/>
              <a:cs typeface="Titillium Web"/>
              <a:sym typeface="Titillium Web"/>
            </a:endParaRPr>
          </a:p>
          <a:p>
            <a:pPr indent="-406400" lvl="0" marL="457200" marR="0" rtl="0" algn="l">
              <a:spcBef>
                <a:spcPts val="0"/>
              </a:spcBef>
              <a:spcAft>
                <a:spcPts val="0"/>
              </a:spcAft>
              <a:buClr>
                <a:schemeClr val="dk1"/>
              </a:buClr>
              <a:buSzPts val="2800"/>
              <a:buFont typeface="Titillium Web"/>
              <a:buAutoNum type="arabicPeriod"/>
            </a:pPr>
            <a:r>
              <a:rPr lang="en-US" sz="2800">
                <a:solidFill>
                  <a:schemeClr val="dk1"/>
                </a:solidFill>
                <a:latin typeface="Titillium Web"/>
                <a:ea typeface="Titillium Web"/>
                <a:cs typeface="Titillium Web"/>
                <a:sym typeface="Titillium Web"/>
              </a:rPr>
              <a:t>Mark down how many leaves float after each minute until all have risen. Make sure to stir occasionally to ensure that leaves do not stick together.</a:t>
            </a:r>
            <a:endParaRPr sz="2800">
              <a:solidFill>
                <a:schemeClr val="dk1"/>
              </a:solidFill>
              <a:latin typeface="Titillium Web"/>
              <a:ea typeface="Titillium Web"/>
              <a:cs typeface="Titillium Web"/>
              <a:sym typeface="Titillium Web"/>
            </a:endParaRPr>
          </a:p>
          <a:p>
            <a:pPr indent="0" lvl="0" marL="457200" marR="0" rtl="0" algn="l">
              <a:spcBef>
                <a:spcPts val="0"/>
              </a:spcBef>
              <a:spcAft>
                <a:spcPts val="0"/>
              </a:spcAft>
              <a:buNone/>
            </a:pPr>
            <a:r>
              <a:t/>
            </a:r>
            <a:endParaRPr sz="2800">
              <a:solidFill>
                <a:schemeClr val="dk1"/>
              </a:solidFill>
              <a:latin typeface="Titillium Web"/>
              <a:ea typeface="Titillium Web"/>
              <a:cs typeface="Titillium Web"/>
              <a:sym typeface="Titillium Web"/>
            </a:endParaRPr>
          </a:p>
        </p:txBody>
      </p:sp>
      <p:pic>
        <p:nvPicPr>
          <p:cNvPr id="223" name="Google Shape;223;ga299f3c8b7_0_86" title="Chart"/>
          <p:cNvPicPr preferRelativeResize="0"/>
          <p:nvPr/>
        </p:nvPicPr>
        <p:blipFill rotWithShape="1">
          <a:blip r:embed="rId3">
            <a:alphaModFix/>
          </a:blip>
          <a:srcRect b="4136" l="2345" r="2326" t="2692"/>
          <a:stretch/>
        </p:blipFill>
        <p:spPr>
          <a:xfrm>
            <a:off x="22580863" y="24050738"/>
            <a:ext cx="9781125" cy="5910475"/>
          </a:xfrm>
          <a:prstGeom prst="rect">
            <a:avLst/>
          </a:prstGeom>
          <a:noFill/>
          <a:ln>
            <a:noFill/>
          </a:ln>
        </p:spPr>
      </p:pic>
      <p:pic>
        <p:nvPicPr>
          <p:cNvPr id="224" name="Google Shape;224;ga299f3c8b7_0_86"/>
          <p:cNvPicPr preferRelativeResize="0"/>
          <p:nvPr/>
        </p:nvPicPr>
        <p:blipFill rotWithShape="1">
          <a:blip r:embed="rId4">
            <a:alphaModFix/>
          </a:blip>
          <a:srcRect b="0" l="1341" r="0" t="0"/>
          <a:stretch/>
        </p:blipFill>
        <p:spPr>
          <a:xfrm>
            <a:off x="33155975" y="24443670"/>
            <a:ext cx="10058401" cy="7711281"/>
          </a:xfrm>
          <a:prstGeom prst="rect">
            <a:avLst/>
          </a:prstGeom>
          <a:noFill/>
          <a:ln>
            <a:noFill/>
          </a:ln>
        </p:spPr>
      </p:pic>
      <p:pic>
        <p:nvPicPr>
          <p:cNvPr id="225" name="Google Shape;225;ga299f3c8b7_0_86"/>
          <p:cNvPicPr preferRelativeResize="0"/>
          <p:nvPr/>
        </p:nvPicPr>
        <p:blipFill rotWithShape="1">
          <a:blip r:embed="rId5">
            <a:alphaModFix/>
          </a:blip>
          <a:srcRect b="0" l="0" r="0" t="6924"/>
          <a:stretch/>
        </p:blipFill>
        <p:spPr>
          <a:xfrm>
            <a:off x="11499925" y="12863200"/>
            <a:ext cx="7511055" cy="5627101"/>
          </a:xfrm>
          <a:prstGeom prst="rect">
            <a:avLst/>
          </a:prstGeom>
          <a:noFill/>
          <a:ln>
            <a:noFill/>
          </a:ln>
        </p:spPr>
      </p:pic>
      <p:pic>
        <p:nvPicPr>
          <p:cNvPr id="226" name="Google Shape;226;ga299f3c8b7_0_86"/>
          <p:cNvPicPr preferRelativeResize="0"/>
          <p:nvPr/>
        </p:nvPicPr>
        <p:blipFill>
          <a:blip r:embed="rId6">
            <a:alphaModFix/>
          </a:blip>
          <a:stretch>
            <a:fillRect/>
          </a:stretch>
        </p:blipFill>
        <p:spPr>
          <a:xfrm>
            <a:off x="19010975" y="15792409"/>
            <a:ext cx="2547350" cy="2689390"/>
          </a:xfrm>
          <a:prstGeom prst="rect">
            <a:avLst/>
          </a:prstGeom>
          <a:noFill/>
          <a:ln>
            <a:noFill/>
          </a:ln>
        </p:spPr>
      </p:pic>
      <p:pic>
        <p:nvPicPr>
          <p:cNvPr id="227" name="Google Shape;227;ga299f3c8b7_0_86"/>
          <p:cNvPicPr preferRelativeResize="0"/>
          <p:nvPr/>
        </p:nvPicPr>
        <p:blipFill rotWithShape="1">
          <a:blip r:embed="rId7">
            <a:alphaModFix/>
          </a:blip>
          <a:srcRect b="0" l="0" r="3873" t="0"/>
          <a:stretch/>
        </p:blipFill>
        <p:spPr>
          <a:xfrm>
            <a:off x="19010975" y="12863200"/>
            <a:ext cx="2547350" cy="2929201"/>
          </a:xfrm>
          <a:prstGeom prst="rect">
            <a:avLst/>
          </a:prstGeom>
          <a:noFill/>
          <a:ln>
            <a:noFill/>
          </a:ln>
        </p:spPr>
      </p:pic>
      <p:graphicFrame>
        <p:nvGraphicFramePr>
          <p:cNvPr id="228" name="Google Shape;228;ga299f3c8b7_0_86"/>
          <p:cNvGraphicFramePr/>
          <p:nvPr/>
        </p:nvGraphicFramePr>
        <p:xfrm>
          <a:off x="22670838" y="17205125"/>
          <a:ext cx="3000000" cy="3000000"/>
        </p:xfrm>
        <a:graphic>
          <a:graphicData uri="http://schemas.openxmlformats.org/drawingml/2006/table">
            <a:tbl>
              <a:tblPr>
                <a:noFill/>
                <a:tableStyleId>{CA93DD78-CE40-43C0-9123-305E31393D77}</a:tableStyleId>
              </a:tblPr>
              <a:tblGrid>
                <a:gridCol w="1771650"/>
                <a:gridCol w="1524000"/>
                <a:gridCol w="1504950"/>
                <a:gridCol w="1600200"/>
                <a:gridCol w="1600200"/>
                <a:gridCol w="1600200"/>
              </a:tblGrid>
              <a:tr h="381000">
                <a:tc>
                  <a:txBody>
                    <a:bodyPr/>
                    <a:lstStyle/>
                    <a:p>
                      <a:pPr indent="0" lvl="0" marL="0" rtl="0" algn="ctr">
                        <a:lnSpc>
                          <a:spcPct val="115000"/>
                        </a:lnSpc>
                        <a:spcBef>
                          <a:spcPts val="0"/>
                        </a:spcBef>
                        <a:spcAft>
                          <a:spcPts val="0"/>
                        </a:spcAft>
                        <a:buNone/>
                      </a:pPr>
                      <a:r>
                        <a:rPr lang="en-US" sz="2800"/>
                        <a:t>Time (Min)</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0g</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1g</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2g</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3g</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4g</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1</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2.6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2.8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2</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2.4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3.8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4.2</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4.6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3</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5.4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6.4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6.8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5.8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7.2</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8.6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9</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5</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6.8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8.6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7.8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9.6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7</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9.2</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8</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9.6</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9</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0.2</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0.4</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800"/>
                        <a:t>10</a:t>
                      </a:r>
                      <a:endParaRPr sz="2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29" name="Google Shape;229;ga299f3c8b7_0_86"/>
          <p:cNvSpPr txBox="1"/>
          <p:nvPr/>
        </p:nvSpPr>
        <p:spPr>
          <a:xfrm>
            <a:off x="22688538" y="16588600"/>
            <a:ext cx="96012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2800">
                <a:solidFill>
                  <a:schemeClr val="dk1"/>
                </a:solidFill>
                <a:latin typeface="Titillium Web"/>
                <a:ea typeface="Titillium Web"/>
                <a:cs typeface="Titillium Web"/>
                <a:sym typeface="Titillium Web"/>
              </a:rPr>
              <a:t>The Number of Leaves (on average) that have floated</a:t>
            </a:r>
            <a:endParaRPr b="1" sz="2800">
              <a:latin typeface="Titillium Web"/>
              <a:ea typeface="Titillium Web"/>
              <a:cs typeface="Titillium Web"/>
              <a:sym typeface="Titillium Web"/>
            </a:endParaRPr>
          </a:p>
        </p:txBody>
      </p:sp>
      <p:sp>
        <p:nvSpPr>
          <p:cNvPr id="230" name="Google Shape;230;ga299f3c8b7_0_86"/>
          <p:cNvSpPr txBox="1"/>
          <p:nvPr/>
        </p:nvSpPr>
        <p:spPr>
          <a:xfrm>
            <a:off x="22688538" y="30037900"/>
            <a:ext cx="9526500" cy="19431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chemeClr val="dk1"/>
              </a:buClr>
              <a:buFont typeface="Arial"/>
              <a:buNone/>
            </a:pPr>
            <a:r>
              <a:rPr lang="en-US" sz="2800">
                <a:solidFill>
                  <a:schemeClr val="dk1"/>
                </a:solidFill>
                <a:latin typeface="Titillium Web"/>
                <a:ea typeface="Titillium Web"/>
                <a:cs typeface="Titillium Web"/>
                <a:sym typeface="Titillium Web"/>
              </a:rPr>
              <a:t>Throughout the experiment, we collected 250 data points (5 trials of 10 disks per substrate). We then took the average number of leaves floating at each minute for all the trials for each substrate. .</a:t>
            </a:r>
            <a:endParaRPr sz="2800">
              <a:solidFill>
                <a:schemeClr val="dk1"/>
              </a:solidFill>
              <a:latin typeface="Titillium Web"/>
              <a:ea typeface="Titillium Web"/>
              <a:cs typeface="Titillium Web"/>
              <a:sym typeface="Titillium Web"/>
            </a:endParaRPr>
          </a:p>
          <a:p>
            <a:pPr indent="0" lvl="0" marL="0" rtl="0" algn="l">
              <a:spcBef>
                <a:spcPts val="0"/>
              </a:spcBef>
              <a:spcAft>
                <a:spcPts val="0"/>
              </a:spcAft>
              <a:buClr>
                <a:schemeClr val="dk1"/>
              </a:buClr>
              <a:buFont typeface="Arial"/>
              <a:buNone/>
            </a:pPr>
            <a:r>
              <a:t/>
            </a:r>
            <a:endParaRPr sz="2800">
              <a:solidFill>
                <a:schemeClr val="dk1"/>
              </a:solidFill>
              <a:latin typeface="Titillium Web"/>
              <a:ea typeface="Titillium Web"/>
              <a:cs typeface="Titillium Web"/>
              <a:sym typeface="Titillium Web"/>
            </a:endParaRPr>
          </a:p>
        </p:txBody>
      </p:sp>
      <p:pic>
        <p:nvPicPr>
          <p:cNvPr id="231" name="Google Shape;231;ga299f3c8b7_0_86"/>
          <p:cNvPicPr preferRelativeResize="0"/>
          <p:nvPr/>
        </p:nvPicPr>
        <p:blipFill rotWithShape="1">
          <a:blip r:embed="rId8">
            <a:alphaModFix/>
          </a:blip>
          <a:srcRect b="0" l="11297" r="15102" t="0"/>
          <a:stretch/>
        </p:blipFill>
        <p:spPr>
          <a:xfrm>
            <a:off x="22442250" y="7543650"/>
            <a:ext cx="10058400" cy="7326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Graphicsland/MakeSigns.com</dc:creator>
</cp:coreProperties>
</file>